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29"/>
  </p:notesMasterIdLst>
  <p:sldIdLst>
    <p:sldId id="256" r:id="rId4"/>
    <p:sldId id="272" r:id="rId5"/>
    <p:sldId id="351" r:id="rId6"/>
    <p:sldId id="359" r:id="rId7"/>
    <p:sldId id="358" r:id="rId8"/>
    <p:sldId id="354" r:id="rId9"/>
    <p:sldId id="323" r:id="rId10"/>
    <p:sldId id="355" r:id="rId11"/>
    <p:sldId id="352" r:id="rId12"/>
    <p:sldId id="301" r:id="rId13"/>
    <p:sldId id="340" r:id="rId14"/>
    <p:sldId id="341" r:id="rId15"/>
    <p:sldId id="342" r:id="rId16"/>
    <p:sldId id="343" r:id="rId17"/>
    <p:sldId id="316" r:id="rId18"/>
    <p:sldId id="356" r:id="rId19"/>
    <p:sldId id="308" r:id="rId20"/>
    <p:sldId id="317" r:id="rId21"/>
    <p:sldId id="357" r:id="rId22"/>
    <p:sldId id="321" r:id="rId23"/>
    <p:sldId id="361" r:id="rId24"/>
    <p:sldId id="324" r:id="rId25"/>
    <p:sldId id="283" r:id="rId26"/>
    <p:sldId id="306" r:id="rId27"/>
    <p:sldId id="287" r:id="rId28"/>
  </p:sldIdLst>
  <p:sldSz cx="12188825" cy="6858000"/>
  <p:notesSz cx="6858000" cy="9144000"/>
  <p:embeddedFontLst>
    <p:embeddedFont>
      <p:font typeface="Calibri" panose="020F0502020204030204" pitchFamily="34" charset="0"/>
      <p:regular r:id="rId30"/>
      <p:bold r:id="rId31"/>
      <p:italic r:id="rId32"/>
      <p:boldItalic r:id="rId33"/>
    </p:embeddedFont>
    <p:embeddedFont>
      <p:font typeface="Merriweather Sans" pitchFamily="2" charset="77"/>
      <p:regular r:id="rId34"/>
      <p:bold r:id="rId35"/>
      <p:italic r:id="rId36"/>
      <p:boldItalic r:id="rId37"/>
    </p:embeddedFont>
    <p:embeddedFont>
      <p:font typeface="Poppins Medium" panose="020B060402020202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Roboto Light" panose="020F0302020204030204" pitchFamily="34" charset="0"/>
      <p:regular r:id="rId46"/>
      <p:bold r:id="rId47"/>
      <p:italic r:id="rId48"/>
      <p:boldItalic r:id="rId49"/>
    </p:embeddedFont>
    <p:embeddedFont>
      <p:font typeface="Roboto Medium"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CC"/>
    <a:srgbClr val="FFFFFF"/>
    <a:srgbClr val="FFF2CC"/>
    <a:srgbClr val="CCFFCC"/>
    <a:srgbClr val="FFFAB2"/>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6"/>
    <p:restoredTop sz="71560"/>
  </p:normalViewPr>
  <p:slideViewPr>
    <p:cSldViewPr snapToGrid="0">
      <p:cViewPr varScale="1">
        <p:scale>
          <a:sx n="160" d="100"/>
          <a:sy n="160" d="100"/>
        </p:scale>
        <p:origin x="192" y="176"/>
      </p:cViewPr>
      <p:guideLst>
        <p:guide orient="horz" pos="2160"/>
        <p:guide pos="3839"/>
        <p:guide orient="horz" pos="3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senior principal engineer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a:t>
            </a:r>
            <a:r>
              <a:rPr lang="en-US" sz="1400" dirty="0">
                <a:effectLst/>
                <a:latin typeface="Calibri" panose="020F0502020204030204" pitchFamily="34" charset="0"/>
                <a:ea typeface="Calibri" panose="020F0502020204030204" pitchFamily="34" charset="0"/>
                <a:cs typeface="Calibri" panose="020F0502020204030204" pitchFamily="34" charset="0"/>
              </a:rPr>
              <a:t>supplier cybersecurity process mapping</a:t>
            </a:r>
            <a:r>
              <a:rPr lang="en-US" sz="1400" b="0" i="0" dirty="0">
                <a:solidFill>
                  <a:srgbClr val="000000"/>
                </a:solidFill>
                <a:effectLst/>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There are three documents within the AVCDL document set that support the creation of the supplier process to AVCDL requirement product mapping.</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These are</a:t>
            </a:r>
          </a:p>
          <a:p>
            <a:pPr marL="285750" lvl="0" indent="-285750" algn="l" rtl="0">
              <a:spcBef>
                <a:spcPts val="0"/>
              </a:spcBef>
              <a:spcAft>
                <a:spcPts val="0"/>
              </a:spcAft>
            </a:pPr>
            <a:r>
              <a:rPr lang="en-US" sz="1400" b="0" i="0" dirty="0">
                <a:solidFill>
                  <a:srgbClr val="000000"/>
                </a:solidFill>
                <a:effectLst/>
                <a:latin typeface="Calibri" panose="020F0502020204030204" pitchFamily="34" charset="0"/>
                <a:cs typeface="Calibri" panose="020F0502020204030204" pitchFamily="34" charset="0"/>
              </a:rPr>
              <a:t>the </a:t>
            </a:r>
            <a:r>
              <a:rPr lang="en-US" sz="1400" b="1" i="0" dirty="0">
                <a:solidFill>
                  <a:srgbClr val="000000"/>
                </a:solidFill>
                <a:effectLst/>
                <a:latin typeface="Calibri" panose="020F0502020204030204" pitchFamily="34" charset="0"/>
                <a:cs typeface="Calibri" panose="020F0502020204030204" pitchFamily="34" charset="0"/>
              </a:rPr>
              <a:t>Understanding Supplier Cybersecurity Process Mapping </a:t>
            </a:r>
            <a:r>
              <a:rPr lang="en-US" sz="1400" b="0" i="0" dirty="0">
                <a:solidFill>
                  <a:srgbClr val="000000"/>
                </a:solidFill>
                <a:effectLst/>
                <a:latin typeface="Calibri" panose="020F0502020204030204" pitchFamily="34" charset="0"/>
                <a:cs typeface="Calibri" panose="020F0502020204030204" pitchFamily="34" charset="0"/>
              </a:rPr>
              <a:t>elaboration document</a:t>
            </a:r>
          </a:p>
          <a:p>
            <a:pPr marL="285750" lvl="0" indent="-285750" algn="l" rtl="0">
              <a:spcBef>
                <a:spcPts val="0"/>
              </a:spcBef>
              <a:spcAft>
                <a:spcPts val="0"/>
              </a:spcAft>
            </a:pPr>
            <a:r>
              <a:rPr lang="en-US" sz="1400" b="0" i="0" strike="noStrike" dirty="0">
                <a:solidFill>
                  <a:srgbClr val="000000"/>
                </a:solidFill>
                <a:effectLst/>
                <a:latin typeface="Calibri" panose="020F0502020204030204" pitchFamily="34" charset="0"/>
                <a:cs typeface="Calibri" panose="020F0502020204030204" pitchFamily="34" charset="0"/>
              </a:rPr>
              <a:t>the </a:t>
            </a:r>
            <a:r>
              <a:rPr lang="en-US" sz="1400" b="1" i="0" strike="noStrike" dirty="0">
                <a:solidFill>
                  <a:srgbClr val="000000"/>
                </a:solidFill>
                <a:effectLst/>
                <a:latin typeface="Calibri" panose="020F0502020204030204" pitchFamily="34" charset="0"/>
                <a:cs typeface="Calibri" panose="020F0502020204030204" pitchFamily="34" charset="0"/>
              </a:rPr>
              <a:t>434 req-AVCDL product </a:t>
            </a:r>
            <a:r>
              <a:rPr lang="en-US" sz="1400" b="0" i="0" strike="noStrike" dirty="0">
                <a:solidFill>
                  <a:srgbClr val="000000"/>
                </a:solidFill>
                <a:effectLst/>
                <a:latin typeface="Calibri" panose="020F0502020204030204" pitchFamily="34" charset="0"/>
                <a:cs typeface="Calibri" panose="020F0502020204030204" pitchFamily="34" charset="0"/>
              </a:rPr>
              <a:t>sheet of the </a:t>
            </a:r>
            <a:r>
              <a:rPr lang="en-US" sz="1400" b="1" i="0" strike="noStrike"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strike="noStrike" dirty="0">
                <a:solidFill>
                  <a:srgbClr val="000000"/>
                </a:solidFill>
                <a:effectLst/>
                <a:latin typeface="Calibri" panose="020F0502020204030204" pitchFamily="34" charset="0"/>
                <a:cs typeface="Calibri" panose="020F0502020204030204" pitchFamily="34" charset="0"/>
              </a:rPr>
              <a:t>spreadsheet workbook</a:t>
            </a:r>
          </a:p>
          <a:p>
            <a:pPr marL="285750" lvl="0" indent="-285750" algn="l" rtl="0">
              <a:spcBef>
                <a:spcPts val="0"/>
              </a:spcBef>
              <a:spcAft>
                <a:spcPts val="0"/>
              </a:spcAft>
            </a:pPr>
            <a:r>
              <a:rPr lang="en-US" sz="1400" b="0" i="0" strike="sngStrike" dirty="0">
                <a:solidFill>
                  <a:srgbClr val="000000"/>
                </a:solidFill>
                <a:effectLst/>
                <a:latin typeface="Calibri" panose="020F0502020204030204" pitchFamily="34" charset="0"/>
                <a:cs typeface="Calibri" panose="020F0502020204030204" pitchFamily="34" charset="0"/>
              </a:rPr>
              <a:t>And the </a:t>
            </a:r>
            <a:r>
              <a:rPr lang="en-US" sz="1400" b="1" i="0" strike="sngStrike" dirty="0">
                <a:solidFill>
                  <a:srgbClr val="000000"/>
                </a:solidFill>
                <a:effectLst/>
                <a:latin typeface="Calibri" panose="020F0502020204030204" pitchFamily="34" charset="0"/>
                <a:cs typeface="Calibri" panose="020F0502020204030204" pitchFamily="34" charset="0"/>
              </a:rPr>
              <a:t>434 req-vendor process </a:t>
            </a:r>
            <a:r>
              <a:rPr lang="en-US" sz="1400" b="0" i="0" strike="sngStrike" dirty="0">
                <a:solidFill>
                  <a:srgbClr val="000000"/>
                </a:solidFill>
                <a:effectLst/>
                <a:latin typeface="Calibri" panose="020F0502020204030204" pitchFamily="34" charset="0"/>
                <a:cs typeface="Calibri" panose="020F0502020204030204" pitchFamily="34" charset="0"/>
              </a:rPr>
              <a:t>sheet of the </a:t>
            </a:r>
            <a:r>
              <a:rPr lang="en-US" sz="1400" b="1" i="0" strike="sngStrike"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strike="sngStrike" dirty="0">
                <a:solidFill>
                  <a:srgbClr val="000000"/>
                </a:solidFill>
                <a:effectLst/>
                <a:latin typeface="Calibri" panose="020F0502020204030204" pitchFamily="34" charset="0"/>
                <a:cs typeface="Calibri" panose="020F0502020204030204" pitchFamily="34" charset="0"/>
              </a:rPr>
              <a:t>spreadsheet workbook</a:t>
            </a:r>
            <a:endParaRPr lang="en-US" sz="1400" strike="sngStrik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942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strike="sngStrike" dirty="0">
                <a:solidFill>
                  <a:srgbClr val="000000"/>
                </a:solidFill>
                <a:effectLst/>
                <a:latin typeface="Calibri" panose="020F0502020204030204" pitchFamily="34" charset="0"/>
                <a:cs typeface="Calibri" panose="020F0502020204030204" pitchFamily="34" charset="0"/>
              </a:rPr>
              <a:t>There are three documents within the AVCDL document set that support the creation of the supplier process to AVCDL requirement product mapping.</a:t>
            </a:r>
          </a:p>
          <a:p>
            <a:pPr marL="0" lvl="0" indent="0" algn="l" rtl="0">
              <a:spcBef>
                <a:spcPts val="0"/>
              </a:spcBef>
              <a:spcAft>
                <a:spcPts val="0"/>
              </a:spcAft>
              <a:buNone/>
            </a:pPr>
            <a:endParaRPr lang="en-US" sz="1400" b="0" i="0" strike="sngStrike"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strike="sngStrike" dirty="0">
                <a:solidFill>
                  <a:srgbClr val="000000"/>
                </a:solidFill>
                <a:effectLst/>
                <a:latin typeface="Calibri" panose="020F0502020204030204" pitchFamily="34" charset="0"/>
                <a:cs typeface="Calibri" panose="020F0502020204030204" pitchFamily="34" charset="0"/>
              </a:rPr>
              <a:t>These are</a:t>
            </a:r>
          </a:p>
          <a:p>
            <a:pPr marL="285750" lvl="0" indent="-285750" algn="l" rtl="0">
              <a:spcBef>
                <a:spcPts val="0"/>
              </a:spcBef>
              <a:spcAft>
                <a:spcPts val="0"/>
              </a:spcAft>
            </a:pPr>
            <a:r>
              <a:rPr lang="en-US" sz="1400" b="0" i="0" strike="sngStrike" dirty="0">
                <a:solidFill>
                  <a:srgbClr val="000000"/>
                </a:solidFill>
                <a:effectLst/>
                <a:latin typeface="Calibri" panose="020F0502020204030204" pitchFamily="34" charset="0"/>
                <a:cs typeface="Calibri" panose="020F0502020204030204" pitchFamily="34" charset="0"/>
              </a:rPr>
              <a:t>the </a:t>
            </a:r>
            <a:r>
              <a:rPr lang="en-US" sz="1400" b="1" i="0" strike="sngStrike" dirty="0">
                <a:solidFill>
                  <a:srgbClr val="000000"/>
                </a:solidFill>
                <a:effectLst/>
                <a:latin typeface="Calibri" panose="020F0502020204030204" pitchFamily="34" charset="0"/>
                <a:cs typeface="Calibri" panose="020F0502020204030204" pitchFamily="34" charset="0"/>
              </a:rPr>
              <a:t>Understanding Supplier Cybersecurity Process Mapping </a:t>
            </a:r>
            <a:r>
              <a:rPr lang="en-US" sz="1400" b="0" i="0" strike="sngStrike" dirty="0">
                <a:solidFill>
                  <a:srgbClr val="000000"/>
                </a:solidFill>
                <a:effectLst/>
                <a:latin typeface="Calibri" panose="020F0502020204030204" pitchFamily="34" charset="0"/>
                <a:cs typeface="Calibri" panose="020F0502020204030204" pitchFamily="34" charset="0"/>
              </a:rPr>
              <a:t>elaboration document</a:t>
            </a:r>
          </a:p>
          <a:p>
            <a:pPr marL="285750" lvl="0" indent="-285750" algn="l" rtl="0">
              <a:spcBef>
                <a:spcPts val="0"/>
              </a:spcBef>
              <a:spcAft>
                <a:spcPts val="0"/>
              </a:spcAft>
            </a:pPr>
            <a:r>
              <a:rPr lang="en-US" sz="1400" b="0" i="0" strike="sngStrike" dirty="0">
                <a:solidFill>
                  <a:srgbClr val="000000"/>
                </a:solidFill>
                <a:effectLst/>
                <a:latin typeface="Calibri" panose="020F0502020204030204" pitchFamily="34" charset="0"/>
                <a:cs typeface="Calibri" panose="020F0502020204030204" pitchFamily="34" charset="0"/>
              </a:rPr>
              <a:t>the </a:t>
            </a:r>
            <a:r>
              <a:rPr lang="en-US" sz="1400" b="1" i="0" strike="sngStrike" dirty="0">
                <a:solidFill>
                  <a:srgbClr val="000000"/>
                </a:solidFill>
                <a:effectLst/>
                <a:latin typeface="Calibri" panose="020F0502020204030204" pitchFamily="34" charset="0"/>
                <a:cs typeface="Calibri" panose="020F0502020204030204" pitchFamily="34" charset="0"/>
              </a:rPr>
              <a:t>434 req-AVCDL </a:t>
            </a:r>
            <a:r>
              <a:rPr lang="en-US" sz="1400" b="1" i="0" strike="noStrike" dirty="0">
                <a:solidFill>
                  <a:srgbClr val="000000"/>
                </a:solidFill>
                <a:effectLst/>
                <a:latin typeface="Calibri" panose="020F0502020204030204" pitchFamily="34" charset="0"/>
                <a:cs typeface="Calibri" panose="020F0502020204030204" pitchFamily="34" charset="0"/>
              </a:rPr>
              <a:t>product </a:t>
            </a:r>
            <a:r>
              <a:rPr lang="en-US" sz="1400" b="0" i="0" strike="noStrike" dirty="0">
                <a:solidFill>
                  <a:srgbClr val="000000"/>
                </a:solidFill>
                <a:effectLst/>
                <a:latin typeface="Calibri" panose="020F0502020204030204" pitchFamily="34" charset="0"/>
                <a:cs typeface="Calibri" panose="020F0502020204030204" pitchFamily="34" charset="0"/>
              </a:rPr>
              <a:t>sheet of the </a:t>
            </a:r>
            <a:r>
              <a:rPr lang="en-US" sz="1400" b="1" i="0" strike="noStrike"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strike="noStrike" dirty="0">
                <a:solidFill>
                  <a:srgbClr val="000000"/>
                </a:solidFill>
                <a:effectLst/>
                <a:latin typeface="Calibri" panose="020F0502020204030204" pitchFamily="34" charset="0"/>
                <a:cs typeface="Calibri" panose="020F0502020204030204" pitchFamily="34" charset="0"/>
              </a:rPr>
              <a:t>spreadsheet workbook</a:t>
            </a:r>
          </a:p>
          <a:p>
            <a:pPr marL="285750" lvl="0" indent="-285750" algn="l" rtl="0">
              <a:spcBef>
                <a:spcPts val="0"/>
              </a:spcBef>
              <a:spcAft>
                <a:spcPts val="0"/>
              </a:spcAft>
            </a:pPr>
            <a:r>
              <a:rPr lang="en-US" sz="1400" b="0" i="0" strike="noStrike" dirty="0">
                <a:solidFill>
                  <a:srgbClr val="000000"/>
                </a:solidFill>
                <a:effectLst/>
                <a:latin typeface="Calibri" panose="020F0502020204030204" pitchFamily="34" charset="0"/>
                <a:cs typeface="Calibri" panose="020F0502020204030204" pitchFamily="34" charset="0"/>
              </a:rPr>
              <a:t>And the </a:t>
            </a:r>
            <a:r>
              <a:rPr lang="en-US" sz="1400" b="1" i="0" strike="noStrike" dirty="0">
                <a:solidFill>
                  <a:srgbClr val="000000"/>
                </a:solidFill>
                <a:effectLst/>
                <a:latin typeface="Calibri" panose="020F0502020204030204" pitchFamily="34" charset="0"/>
                <a:cs typeface="Calibri" panose="020F0502020204030204" pitchFamily="34" charset="0"/>
              </a:rPr>
              <a:t>434 req-vendor process </a:t>
            </a:r>
            <a:r>
              <a:rPr lang="en-US" sz="1400" b="0" i="0" strike="noStrike" dirty="0">
                <a:solidFill>
                  <a:srgbClr val="000000"/>
                </a:solidFill>
                <a:effectLst/>
                <a:latin typeface="Calibri" panose="020F0502020204030204" pitchFamily="34" charset="0"/>
                <a:cs typeface="Calibri" panose="020F0502020204030204" pitchFamily="34" charset="0"/>
              </a:rPr>
              <a:t>sheet of the </a:t>
            </a:r>
            <a:r>
              <a:rPr lang="en-US" sz="1400" b="1" i="0" strike="noStrike"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strike="noStrike" dirty="0">
                <a:solidFill>
                  <a:srgbClr val="000000"/>
                </a:solidFill>
                <a:effectLst/>
                <a:latin typeface="Calibri" panose="020F0502020204030204" pitchFamily="34" charset="0"/>
                <a:cs typeface="Calibri" panose="020F0502020204030204" pitchFamily="34" charset="0"/>
              </a:rPr>
              <a:t>spreadsheet workbook</a:t>
            </a:r>
            <a:endParaRPr lang="en-US" sz="1400" strike="noStrik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880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In order to create the process mapping, it's necessary that the supplier review the AVCDL documentation.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starting point for this is the AVCDL primary document itself.</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provides the overview of the cybersecurity development lifecycle and establishes the framework upon which both the phases and the phase requirements exist.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156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Within the AVCDL primary document each of the phase requirements is listed.</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For each of the phase requirements, summary information and a list of secondary documents elaborating on that material is provided.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2468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secondary documents referred to in the phase requirements shown in the AVCDL primary document contain detailed information as to the processes that are expected to take place in order to satisfy the phase requirement.</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802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Here you can see the relationship between the various AVCDL documents covering supplier process to AVCDL phase requirement product mapping.</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We can see that the </a:t>
            </a:r>
            <a:r>
              <a:rPr lang="en-US" sz="1400" b="1" i="0"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dirty="0">
                <a:solidFill>
                  <a:srgbClr val="000000"/>
                </a:solidFill>
                <a:effectLst/>
                <a:latin typeface="Calibri" panose="020F0502020204030204" pitchFamily="34" charset="0"/>
                <a:cs typeface="Calibri" panose="020F0502020204030204" pitchFamily="34" charset="0"/>
              </a:rPr>
              <a:t>is used to create the </a:t>
            </a:r>
            <a:r>
              <a:rPr lang="en-US" sz="1400" b="1" i="0" dirty="0">
                <a:solidFill>
                  <a:srgbClr val="000000"/>
                </a:solidFill>
                <a:effectLst/>
                <a:latin typeface="Calibri" panose="020F0502020204030204" pitchFamily="34" charset="0"/>
                <a:cs typeface="Calibri" panose="020F0502020204030204" pitchFamily="34" charset="0"/>
              </a:rPr>
              <a:t>vendor process – AVCDL product mapping </a:t>
            </a:r>
            <a:r>
              <a:rPr lang="en-US" sz="1400" b="0" i="0" dirty="0">
                <a:solidFill>
                  <a:srgbClr val="000000"/>
                </a:solidFill>
                <a:effectLst/>
                <a:latin typeface="Calibri" panose="020F0502020204030204" pitchFamily="34" charset="0"/>
                <a:cs typeface="Calibri" panose="020F0502020204030204" pitchFamily="34" charset="0"/>
              </a:rPr>
              <a:t>document. A specific instance of the process mapping template.</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 dotted lines surrounding those two documents is used to indicate that the </a:t>
            </a:r>
            <a:r>
              <a:rPr lang="en-US" sz="1400" b="1" i="0" dirty="0">
                <a:solidFill>
                  <a:srgbClr val="000000"/>
                </a:solidFill>
                <a:effectLst/>
                <a:latin typeface="Calibri" panose="020F0502020204030204" pitchFamily="34" charset="0"/>
                <a:cs typeface="Calibri" panose="020F0502020204030204" pitchFamily="34" charset="0"/>
              </a:rPr>
              <a:t>Understanding Supply Chain Process Mapping </a:t>
            </a:r>
            <a:r>
              <a:rPr lang="en-US" sz="1400" b="0" i="0" dirty="0">
                <a:solidFill>
                  <a:srgbClr val="000000"/>
                </a:solidFill>
                <a:effectLst/>
                <a:latin typeface="Calibri" panose="020F0502020204030204" pitchFamily="34" charset="0"/>
                <a:cs typeface="Calibri" panose="020F0502020204030204" pitchFamily="34" charset="0"/>
              </a:rPr>
              <a:t>elaboration document refers to both of those documents taken together. </a:t>
            </a: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843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Within the larger supplier document landscape, the </a:t>
            </a:r>
            <a:r>
              <a:rPr lang="en-US" sz="1400" b="1" i="0" dirty="0">
                <a:solidFill>
                  <a:srgbClr val="000000"/>
                </a:solidFill>
                <a:effectLst/>
                <a:latin typeface="Calibri" panose="020F0502020204030204" pitchFamily="34" charset="0"/>
                <a:cs typeface="Calibri" panose="020F0502020204030204" pitchFamily="34" charset="0"/>
              </a:rPr>
              <a:t>vendor process – AVCDL product mapping </a:t>
            </a:r>
            <a:r>
              <a:rPr lang="en-US" sz="1400" b="0" i="0" dirty="0">
                <a:solidFill>
                  <a:srgbClr val="000000"/>
                </a:solidFill>
                <a:effectLst/>
                <a:latin typeface="Calibri" panose="020F0502020204030204" pitchFamily="34" charset="0"/>
                <a:cs typeface="Calibri" panose="020F0502020204030204" pitchFamily="34" charset="0"/>
              </a:rPr>
              <a:t>is used to inform the creation of the </a:t>
            </a:r>
            <a:r>
              <a:rPr lang="en-US" sz="1400" b="1" i="0" dirty="0">
                <a:solidFill>
                  <a:srgbClr val="000000"/>
                </a:solidFill>
                <a:effectLst/>
                <a:latin typeface="Calibri" panose="020F0502020204030204" pitchFamily="34" charset="0"/>
                <a:cs typeface="Calibri" panose="020F0502020204030204" pitchFamily="34" charset="0"/>
              </a:rPr>
              <a:t>tailored cybersecurity requirements </a:t>
            </a:r>
            <a:r>
              <a:rPr lang="en-US" sz="1400" b="0" i="0" dirty="0">
                <a:solidFill>
                  <a:srgbClr val="000000"/>
                </a:solidFill>
                <a:effectLst/>
                <a:latin typeface="Calibri" panose="020F0502020204030204" pitchFamily="34" charset="0"/>
                <a:cs typeface="Calibri" panose="020F0502020204030204" pitchFamily="34" charset="0"/>
              </a:rPr>
              <a:t>document when the supplier has an established set of cybersecurity processes.</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This conditional nature is indicated by the dotted orange line as opposed to the solid ones used with the other documents feeding into the </a:t>
            </a:r>
            <a:r>
              <a:rPr lang="en-US" sz="1400" b="1" i="0" dirty="0">
                <a:solidFill>
                  <a:srgbClr val="000000"/>
                </a:solidFill>
                <a:effectLst/>
                <a:latin typeface="Calibri" panose="020F0502020204030204" pitchFamily="34" charset="0"/>
                <a:cs typeface="Calibri" panose="020F0502020204030204" pitchFamily="34" charset="0"/>
              </a:rPr>
              <a:t>tailored cybersecurity requirements </a:t>
            </a:r>
            <a:r>
              <a:rPr lang="en-US" sz="1400" b="0" i="0" dirty="0">
                <a:solidFill>
                  <a:srgbClr val="000000"/>
                </a:solidFill>
                <a:effectLst/>
                <a:latin typeface="Calibri" panose="020F0502020204030204" pitchFamily="34" charset="0"/>
                <a:cs typeface="Calibri" panose="020F0502020204030204" pitchFamily="34" charset="0"/>
              </a:rPr>
              <a:t>document.</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Having this mapping ensures that the </a:t>
            </a:r>
            <a:r>
              <a:rPr lang="en-US" sz="1400" b="1" i="0" dirty="0">
                <a:solidFill>
                  <a:srgbClr val="000000"/>
                </a:solidFill>
                <a:effectLst/>
                <a:latin typeface="Calibri" panose="020F0502020204030204" pitchFamily="34" charset="0"/>
                <a:cs typeface="Calibri" panose="020F0502020204030204" pitchFamily="34" charset="0"/>
              </a:rPr>
              <a:t>tailored cybersecurity requirements </a:t>
            </a:r>
            <a:r>
              <a:rPr lang="en-US" sz="1400" b="0" i="0" dirty="0">
                <a:solidFill>
                  <a:srgbClr val="000000"/>
                </a:solidFill>
                <a:effectLst/>
                <a:latin typeface="Calibri" panose="020F0502020204030204" pitchFamily="34" charset="0"/>
                <a:cs typeface="Calibri" panose="020F0502020204030204" pitchFamily="34" charset="0"/>
              </a:rPr>
              <a:t>are conveyed is a manner that makes sense to both the supplier and customer.</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This diagram is derived from the </a:t>
            </a:r>
            <a:r>
              <a:rPr lang="en-US" sz="1400" b="1" i="0" dirty="0">
                <a:solidFill>
                  <a:srgbClr val="000000"/>
                </a:solidFill>
                <a:effectLst/>
                <a:latin typeface="Calibri" panose="020F0502020204030204" pitchFamily="34" charset="0"/>
                <a:cs typeface="Calibri" panose="020F0502020204030204" pitchFamily="34" charset="0"/>
              </a:rPr>
              <a:t>Supplier Cybersecurity Guidance Documents </a:t>
            </a:r>
            <a:r>
              <a:rPr lang="en-US" sz="1400" b="0" i="0" dirty="0">
                <a:solidFill>
                  <a:srgbClr val="000000"/>
                </a:solidFill>
                <a:effectLst/>
                <a:latin typeface="Calibri" panose="020F0502020204030204" pitchFamily="34" charset="0"/>
                <a:cs typeface="Calibri" panose="020F0502020204030204" pitchFamily="34" charset="0"/>
              </a:rPr>
              <a:t>diagram in the </a:t>
            </a:r>
            <a:r>
              <a:rPr lang="en-US" sz="1400" b="1" i="0" dirty="0">
                <a:solidFill>
                  <a:srgbClr val="000000"/>
                </a:solidFill>
                <a:effectLst/>
                <a:latin typeface="Calibri" panose="020F0502020204030204" pitchFamily="34" charset="0"/>
                <a:cs typeface="Calibri" panose="020F0502020204030204" pitchFamily="34" charset="0"/>
              </a:rPr>
              <a:t>Understanding Supply Chain Interaction in an AVCDL Context </a:t>
            </a:r>
            <a:r>
              <a:rPr lang="en-US" sz="1400" b="0" i="0" dirty="0">
                <a:solidFill>
                  <a:srgbClr val="000000"/>
                </a:solidFill>
                <a:effectLst/>
                <a:latin typeface="Calibri" panose="020F0502020204030204" pitchFamily="34" charset="0"/>
                <a:cs typeface="Calibri" panose="020F0502020204030204" pitchFamily="34" charset="0"/>
              </a:rPr>
              <a:t>elaboration document.</a:t>
            </a: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09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Let’s consider the process for creating the mapping between the supplier’s processes and the AVCDL phase requirement processes.</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Here's the workflow to be used.</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This diagram is taken from the </a:t>
            </a:r>
            <a:r>
              <a:rPr lang="en-US" sz="1400" b="1" i="0" dirty="0">
                <a:solidFill>
                  <a:srgbClr val="000000"/>
                </a:solidFill>
                <a:effectLst/>
                <a:latin typeface="Calibri" panose="020F0502020204030204" pitchFamily="34" charset="0"/>
                <a:cs typeface="Calibri" panose="020F0502020204030204" pitchFamily="34" charset="0"/>
              </a:rPr>
              <a:t>Understanding Supplier Cybersecurity Process Mapping </a:t>
            </a:r>
            <a:r>
              <a:rPr lang="en-US" sz="1400" b="0" i="0" dirty="0">
                <a:solidFill>
                  <a:srgbClr val="000000"/>
                </a:solidFill>
                <a:effectLst/>
                <a:latin typeface="Calibri" panose="020F0502020204030204" pitchFamily="34" charset="0"/>
                <a:cs typeface="Calibri" panose="020F0502020204030204" pitchFamily="34" charset="0"/>
              </a:rPr>
              <a:t>elaboration document.</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As you can see, there are three activities that take place, detailing of the supplier cybersecurity processes, creation of the supplier to AVCDL mapping, and verification of the mapping.</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In the supplier cybersecurity process detailing activity, the supplier’s cybersecurity SME uses</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 </a:t>
            </a:r>
            <a:r>
              <a:rPr lang="en-US" sz="1400" b="1" i="0" dirty="0">
                <a:solidFill>
                  <a:srgbClr val="000000"/>
                </a:solidFill>
                <a:effectLst/>
                <a:latin typeface="Calibri" panose="020F0502020204030204" pitchFamily="34" charset="0"/>
                <a:cs typeface="Calibri" panose="020F0502020204030204" pitchFamily="34" charset="0"/>
              </a:rPr>
              <a:t>vendor processes document set </a:t>
            </a:r>
            <a:r>
              <a:rPr lang="en-US" sz="1400" b="0" i="0" dirty="0">
                <a:solidFill>
                  <a:srgbClr val="000000"/>
                </a:solidFill>
                <a:effectLst/>
                <a:latin typeface="Calibri" panose="020F0502020204030204" pitchFamily="34" charset="0"/>
                <a:cs typeface="Calibri" panose="020F0502020204030204" pitchFamily="34" charset="0"/>
              </a:rPr>
              <a:t>in conjunction with the </a:t>
            </a:r>
            <a:r>
              <a:rPr lang="en-US" sz="1400" b="1" i="0" dirty="0">
                <a:solidFill>
                  <a:srgbClr val="000000"/>
                </a:solidFill>
                <a:effectLst/>
                <a:latin typeface="Calibri" panose="020F0502020204030204" pitchFamily="34" charset="0"/>
                <a:cs typeface="Calibri" panose="020F0502020204030204" pitchFamily="34" charset="0"/>
              </a:rPr>
              <a:t>AVCDL document set</a:t>
            </a:r>
          </a:p>
          <a:p>
            <a:pPr marL="0" lvl="0" indent="0" algn="l" rtl="0">
              <a:spcBef>
                <a:spcPts val="0"/>
              </a:spcBef>
              <a:spcAft>
                <a:spcPts val="0"/>
              </a:spcAft>
              <a:buNone/>
            </a:pPr>
            <a:endParaRPr lang="en-US" sz="1400" b="1"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to complete the </a:t>
            </a:r>
            <a:r>
              <a:rPr lang="en-US" sz="1400" b="1" i="0" dirty="0">
                <a:solidFill>
                  <a:srgbClr val="000000"/>
                </a:solidFill>
                <a:effectLst/>
                <a:latin typeface="Calibri" panose="020F0502020204030204" pitchFamily="34" charset="0"/>
                <a:cs typeface="Calibri" panose="020F0502020204030204" pitchFamily="34" charset="0"/>
              </a:rPr>
              <a:t>vendor process to AVCDL product mapping template</a:t>
            </a:r>
            <a:r>
              <a:rPr lang="en-US" sz="1400" b="0" i="0" dirty="0">
                <a:solidFill>
                  <a:srgbClr val="000000"/>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This results in the creation of a </a:t>
            </a:r>
            <a:r>
              <a:rPr lang="en-US" sz="1400" b="1" i="0" dirty="0">
                <a:solidFill>
                  <a:srgbClr val="000000"/>
                </a:solidFill>
                <a:effectLst/>
                <a:latin typeface="Calibri" panose="020F0502020204030204" pitchFamily="34" charset="0"/>
                <a:cs typeface="Calibri" panose="020F0502020204030204" pitchFamily="34" charset="0"/>
              </a:rPr>
              <a:t>vendor to AVCDL map (with vendor process added) </a:t>
            </a:r>
            <a:r>
              <a:rPr lang="en-US" sz="1400" b="0" i="0" dirty="0">
                <a:solidFill>
                  <a:srgbClr val="000000"/>
                </a:solidFill>
                <a:effectLst/>
                <a:latin typeface="Calibri" panose="020F0502020204030204" pitchFamily="34" charset="0"/>
                <a:cs typeface="Calibri" panose="020F0502020204030204" pitchFamily="34" charset="0"/>
              </a:rPr>
              <a:t>document specific to the supplier.</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 customer’s cybersecurity SME uses this document to create a </a:t>
            </a:r>
            <a:r>
              <a:rPr lang="en-US" sz="1400" b="1" i="0" dirty="0">
                <a:solidFill>
                  <a:srgbClr val="000000"/>
                </a:solidFill>
                <a:effectLst/>
                <a:latin typeface="Calibri" panose="020F0502020204030204" pitchFamily="34" charset="0"/>
                <a:cs typeface="Calibri" panose="020F0502020204030204" pitchFamily="34" charset="0"/>
              </a:rPr>
              <a:t>completed vendor to AVCDL map</a:t>
            </a:r>
            <a:r>
              <a:rPr lang="en-US" sz="1400" b="0" i="0" dirty="0">
                <a:solidFill>
                  <a:srgbClr val="000000"/>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This map is then reviewed by the customer SME. If process gaps are found, these are fed back to the supplier.</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The supplier will either create an update including the omitted process or confirm that a process gap exists.</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0" i="0" dirty="0">
                <a:solidFill>
                  <a:srgbClr val="000000"/>
                </a:solidFill>
                <a:effectLst/>
                <a:latin typeface="Calibri" panose="020F0502020204030204" pitchFamily="34" charset="0"/>
                <a:cs typeface="Calibri" panose="020F0502020204030204" pitchFamily="34" charset="0"/>
              </a:rPr>
              <a:t>Once it's been determined that there are no unacknowledged process gaps, the document is considered to be verified.</a:t>
            </a:r>
          </a:p>
        </p:txBody>
      </p:sp>
    </p:spTree>
    <p:extLst>
      <p:ext uri="{BB962C8B-B14F-4D97-AF65-F5344CB8AC3E}">
        <p14:creationId xmlns:p14="http://schemas.microsoft.com/office/powerpoint/2010/main" val="105056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a:t>
            </a:r>
            <a:r>
              <a:rPr lang="en-US" sz="1400" b="1" dirty="0">
                <a:solidFill>
                  <a:srgbClr val="1D1C1D"/>
                </a:solidFill>
                <a:effectLst/>
                <a:latin typeface="Calibri" panose="020F0502020204030204" pitchFamily="34" charset="0"/>
                <a:cs typeface="Calibri" panose="020F0502020204030204" pitchFamily="34" charset="0"/>
              </a:rPr>
              <a:t>434 req-AVCDL product </a:t>
            </a:r>
            <a:r>
              <a:rPr lang="en-US" sz="1400" dirty="0">
                <a:solidFill>
                  <a:srgbClr val="1D1C1D"/>
                </a:solidFill>
                <a:effectLst/>
                <a:latin typeface="Calibri" panose="020F0502020204030204" pitchFamily="34" charset="0"/>
                <a:cs typeface="Calibri" panose="020F0502020204030204" pitchFamily="34" charset="0"/>
              </a:rPr>
              <a:t>sheet of the </a:t>
            </a:r>
            <a:r>
              <a:rPr lang="en-US" sz="1400" b="1" dirty="0">
                <a:solidFill>
                  <a:srgbClr val="1D1C1D"/>
                </a:solidFill>
                <a:effectLst/>
                <a:latin typeface="Calibri" panose="020F0502020204030204" pitchFamily="34" charset="0"/>
                <a:cs typeface="Calibri" panose="020F0502020204030204" pitchFamily="34" charset="0"/>
              </a:rPr>
              <a:t>vendor processes - AVCDL product mapping template </a:t>
            </a:r>
            <a:r>
              <a:rPr lang="en-US" sz="1400" dirty="0">
                <a:solidFill>
                  <a:srgbClr val="1D1C1D"/>
                </a:solidFill>
                <a:effectLst/>
                <a:latin typeface="Calibri" panose="020F0502020204030204" pitchFamily="34" charset="0"/>
                <a:cs typeface="Calibri" panose="020F0502020204030204" pitchFamily="34" charset="0"/>
              </a:rPr>
              <a:t>workbook serves our a starting point for mapping.</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It provides a mapping between the 21434 requirements, their associated work products, and the AVCDL.</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is important because it doesn't require the supplier to have an in-depth knowledge of 21434.</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materials provided in the AVCDL including the </a:t>
            </a:r>
            <a:r>
              <a:rPr lang="en-US" sz="1400" b="1" dirty="0">
                <a:solidFill>
                  <a:srgbClr val="1D1C1D"/>
                </a:solidFill>
                <a:effectLst/>
                <a:latin typeface="Calibri" panose="020F0502020204030204" pitchFamily="34" charset="0"/>
                <a:cs typeface="Calibri" panose="020F0502020204030204" pitchFamily="34" charset="0"/>
              </a:rPr>
              <a:t>AVCDL Phase Requirement Product ISO 21434 Work Product Fulfillment Summary </a:t>
            </a:r>
            <a:r>
              <a:rPr lang="en-US" sz="1400" b="0" dirty="0">
                <a:solidFill>
                  <a:srgbClr val="1D1C1D"/>
                </a:solidFill>
                <a:effectLst/>
                <a:latin typeface="Calibri" panose="020F0502020204030204" pitchFamily="34" charset="0"/>
                <a:cs typeface="Calibri" panose="020F0502020204030204" pitchFamily="34" charset="0"/>
              </a:rPr>
              <a:t>certification</a:t>
            </a:r>
            <a:r>
              <a:rPr lang="en-US" sz="1400" b="1" dirty="0">
                <a:solidFill>
                  <a:srgbClr val="1D1C1D"/>
                </a:solidFill>
                <a:effectLst/>
                <a:latin typeface="Calibri" panose="020F0502020204030204" pitchFamily="34" charset="0"/>
                <a:cs typeface="Calibri" panose="020F0502020204030204" pitchFamily="34" charset="0"/>
              </a:rPr>
              <a:t> </a:t>
            </a:r>
            <a:r>
              <a:rPr lang="en-US" sz="1400" dirty="0">
                <a:solidFill>
                  <a:srgbClr val="1D1C1D"/>
                </a:solidFill>
                <a:effectLst/>
                <a:latin typeface="Calibri" panose="020F0502020204030204" pitchFamily="34" charset="0"/>
                <a:cs typeface="Calibri" panose="020F0502020204030204" pitchFamily="34" charset="0"/>
              </a:rPr>
              <a:t>document</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in conjunction with all of the other AVCDL documents provide extensive explanation as to how each of the 21434 requirements is satisfied.</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serves as a basis from which the supplier can then create their own mapping to the 21434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408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the supplier will take the </a:t>
            </a:r>
            <a:r>
              <a:rPr lang="en-US" sz="1400" b="1" i="0" strike="noStrike" dirty="0">
                <a:solidFill>
                  <a:srgbClr val="000000"/>
                </a:solidFill>
                <a:effectLst/>
                <a:latin typeface="Calibri" panose="020F0502020204030204" pitchFamily="34" charset="0"/>
                <a:cs typeface="Calibri" panose="020F0502020204030204" pitchFamily="34" charset="0"/>
              </a:rPr>
              <a:t>434 req-vendor process </a:t>
            </a:r>
            <a:r>
              <a:rPr lang="en-US" sz="1400" dirty="0">
                <a:latin typeface="Calibri" panose="020F0502020204030204" pitchFamily="34" charset="0"/>
                <a:cs typeface="Calibri" panose="020F0502020204030204" pitchFamily="34" charset="0"/>
              </a:rPr>
              <a:t>sheet of the </a:t>
            </a:r>
            <a:r>
              <a:rPr lang="en-US" sz="1400" b="1" i="0" strike="noStrike" dirty="0">
                <a:solidFill>
                  <a:srgbClr val="000000"/>
                </a:solidFill>
                <a:effectLst/>
                <a:latin typeface="Calibri" panose="020F0502020204030204" pitchFamily="34" charset="0"/>
                <a:cs typeface="Calibri" panose="020F0502020204030204" pitchFamily="34" charset="0"/>
              </a:rPr>
              <a:t>vendor process - AVCDL product mapping template </a:t>
            </a:r>
            <a:r>
              <a:rPr lang="en-US" sz="1400" b="0" i="0" strike="noStrike" dirty="0">
                <a:solidFill>
                  <a:srgbClr val="000000"/>
                </a:solidFill>
                <a:effectLst/>
                <a:latin typeface="Calibri" panose="020F0502020204030204" pitchFamily="34" charset="0"/>
                <a:cs typeface="Calibri" panose="020F0502020204030204" pitchFamily="34" charset="0"/>
              </a:rPr>
              <a:t>workbook</a:t>
            </a:r>
          </a:p>
          <a:p>
            <a:pPr marL="0" lvl="0" indent="0" algn="l" rtl="0">
              <a:spcBef>
                <a:spcPts val="0"/>
              </a:spcBef>
              <a:spcAft>
                <a:spcPts val="0"/>
              </a:spcAft>
              <a:buNone/>
            </a:pPr>
            <a:endParaRPr lang="en-US" sz="1400" b="0" i="0" strike="noStrike"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completes it, replacing the top rows listing the AVCDL materials divided into phases and phase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 their corresponding phases and processes, showing how those map onto the corresponding 21434 requirements.</a:t>
            </a:r>
          </a:p>
        </p:txBody>
      </p:sp>
    </p:spTree>
    <p:extLst>
      <p:ext uri="{BB962C8B-B14F-4D97-AF65-F5344CB8AC3E}">
        <p14:creationId xmlns:p14="http://schemas.microsoft.com/office/powerpoint/2010/main" val="75567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This diagram shows the overall AVCDL supply chain training path.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If you’re taking this training, it’s assumed that you’ve already completed the supply chain overview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This training covers the vendor cybersecurity process to AVCDL phase requirement product mapping documentation.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Additional trainings will cover</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manufacturer disclosure statement (AVCMDS),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supplier self-report cybersecurity maturity,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cybersecurity requirements,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tailoring the cybersecurity interface agreement,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service level agreements (SLAs),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software bill of materials (SBOM),</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attack surface analysis,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and threat modeling.</a:t>
            </a: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083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Once the supplier has completed mapping their processes against 21434, they'll return the workbook to the customer.</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customer’s cybersecurity SME will then take both the ‘434 to AVCDL and ‘434 to supplier mappings and bring them together in the AVCDL to supplier process mapping.</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will take the AVCDL processes on the left and the supplier processes across the top, and show how those map to each other using 21434 as a basis for alignment.</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It's this spreadsheet that will be used in order to determine supplier process gaps.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And it's this spreadsheet that will be used to allow the vendor and the customer to communicate various process distinctions.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Those gaps will need to be filled with additional processes, either supplied from the AVCDL, or created by the supplier.</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It is recommended that when creating the mapping, that you first handle the simple case where a single AVCDL or supplier process maps to a single 21434 requirement.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Then move on to the cases of one to many or many to one mappings.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645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of the overall complexity of the cybersecurity processes throughout the development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that the mapping between supplier and customer processes be clearly documented.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verify what those processes do.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Since the processes are documented, they should be able for review to determine that they in fact, do provide the coverage they proport.</a:t>
            </a:r>
            <a:endParaRPr sz="1400" strike="sngStrik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439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Because of the overall complexity of the cybersecurity processes throughout the development lifecycle,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that the mapping between supplier and customer processes be clearly documented.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important to verify what those processes do.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Since the processes are documented, they should be able for review to determine that they in fact, do provide the coverage they proport.</a:t>
            </a: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082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step in this training sequence is to complete the two other courses at this level, if you haven’t already.</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AVCMDS</a:t>
            </a: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training covers the supplier’s cybersecurity manufacturer disclosure statement.</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1400" b="1" dirty="0">
                <a:effectLst/>
                <a:latin typeface="Calibri" panose="020F0502020204030204" pitchFamily="34" charset="0"/>
                <a:ea typeface="Calibri" panose="020F0502020204030204" pitchFamily="34" charset="0"/>
                <a:cs typeface="Calibri" panose="020F0502020204030204" pitchFamily="34" charset="0"/>
              </a:rPr>
              <a:t>supplier self-report cybersecurity maturity </a:t>
            </a: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covers </a:t>
            </a:r>
            <a:r>
              <a:rPr lang="en-US" sz="1400" dirty="0">
                <a:effectLst/>
                <a:latin typeface="Calibri" panose="020F0502020204030204" pitchFamily="34" charset="0"/>
                <a:ea typeface="Calibri" panose="020F0502020204030204" pitchFamily="34" charset="0"/>
                <a:cs typeface="Calibri" panose="020F0502020204030204" pitchFamily="34" charset="0"/>
              </a:rPr>
              <a:t>how a supplier self-reports the maturity of their processes in the context of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Once the three trainings at this level are complete, you should proceed to the </a:t>
            </a:r>
            <a:r>
              <a:rPr lang="en-US" sz="1400" b="1" dirty="0">
                <a:latin typeface="Calibri" panose="020F0502020204030204" pitchFamily="34" charset="0"/>
                <a:cs typeface="Calibri" panose="020F0502020204030204" pitchFamily="34" charset="0"/>
              </a:rPr>
              <a:t>security requirements </a:t>
            </a:r>
            <a:r>
              <a:rPr lang="en-US" sz="1400" dirty="0">
                <a:latin typeface="Calibri" panose="020F0502020204030204" pitchFamily="34" charset="0"/>
                <a:cs typeface="Calibri" panose="020F0502020204030204" pitchFamily="34" charset="0"/>
              </a:rPr>
              <a:t>training.</a:t>
            </a: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85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7359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classic metaphor of the square peg and the round hole is about a mismatch between what we have and what we need.</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What happens when this mismatch becomes not just inconvenient, but life threatening?</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is a lithium hydroxide canister.</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It takes the shape of a literal square peg and the hose coming out of it goes into a literal round hole.</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246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Here’s the lithium hydroxide canister in place.</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That square peg has been attached to the round hole, after a fashion.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Let’s zoom out a bit and give this scene some context.</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790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we can see two of the Apollo 13 astronauts whose lives were directly impacted by this device.</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 third astronaut is holding the camera.</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That adapter, that lithium hydroxide container removes CO2 from the atmosphere, allowing the astronauts to breathe.</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square peg and this round hole show what the consequences can be when you have mismatches between what you have and what you need.</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So how we can keep these types of problems from cropping up within the context of cybersecurity between the supplier and the customer.</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We're going to do that by creating a mapping between the processes that the vendor uses and the ones that the customer uses.</a:t>
            </a:r>
          </a:p>
          <a:p>
            <a:pPr marL="0" lvl="0" indent="0" algn="l" rtl="0">
              <a:spcBef>
                <a:spcPts val="0"/>
              </a:spcBef>
              <a:spcAft>
                <a:spcPts val="0"/>
              </a:spcAft>
              <a:buNone/>
            </a:pPr>
            <a:endParaRPr lang="en-US" sz="14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908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Here's a typical set of supplier processes.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You'll note that it's using the classic V-diagram that we see so often.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Although easy to understand, its processes are very general.</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Also, they don’t directly map to the AVCDL or 21434 for that matter.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459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And here's the AVCDL.</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You'll note that there is a much higher resolution in terms of the activities that are undertaken.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Now, let's see how we bring these two together.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635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If we overlay the supplier processes onto the AVCDL, the complexity that arises becomes very evident.</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Many of the supplier processes cover multiple AVCDL processes.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In order for a supplier using their processes and a customer using the AVCDL (or vise versa) to communicate, there needs to be a clear and defined mapping between these two disparate approaches.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028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This diagram shows the major documents used in both the supplier selection </a:t>
            </a:r>
            <a:r>
              <a:rPr lang="en-US" sz="1400" b="1" dirty="0">
                <a:solidFill>
                  <a:srgbClr val="1D1C1D"/>
                </a:solidFill>
                <a:effectLst/>
                <a:latin typeface="Calibri" panose="020F0502020204030204" pitchFamily="34" charset="0"/>
                <a:cs typeface="Calibri" panose="020F0502020204030204" pitchFamily="34" charset="0"/>
              </a:rPr>
              <a:t>request for information </a:t>
            </a:r>
            <a:r>
              <a:rPr lang="en-US" sz="1400" dirty="0">
                <a:solidFill>
                  <a:srgbClr val="1D1C1D"/>
                </a:solidFill>
                <a:effectLst/>
                <a:latin typeface="Calibri" panose="020F0502020204030204" pitchFamily="34" charset="0"/>
                <a:cs typeface="Calibri" panose="020F0502020204030204" pitchFamily="34" charset="0"/>
              </a:rPr>
              <a:t>(RFI) and </a:t>
            </a:r>
            <a:r>
              <a:rPr lang="en-US" sz="1400" b="1" dirty="0">
                <a:solidFill>
                  <a:srgbClr val="1D1C1D"/>
                </a:solidFill>
                <a:effectLst/>
                <a:latin typeface="Calibri" panose="020F0502020204030204" pitchFamily="34" charset="0"/>
                <a:cs typeface="Calibri" panose="020F0502020204030204" pitchFamily="34" charset="0"/>
              </a:rPr>
              <a:t>request for quote </a:t>
            </a:r>
            <a:r>
              <a:rPr lang="en-US" sz="1400" dirty="0">
                <a:solidFill>
                  <a:srgbClr val="1D1C1D"/>
                </a:solidFill>
                <a:effectLst/>
                <a:latin typeface="Calibri" panose="020F0502020204030204" pitchFamily="34" charset="0"/>
                <a:cs typeface="Calibri" panose="020F0502020204030204" pitchFamily="34" charset="0"/>
              </a:rPr>
              <a:t>(RFQ) activities, as well as the development production and post-production activities.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Although the </a:t>
            </a:r>
            <a:r>
              <a:rPr lang="en-US" sz="1400" b="1" dirty="0">
                <a:solidFill>
                  <a:srgbClr val="1D1C1D"/>
                </a:solidFill>
                <a:effectLst/>
                <a:latin typeface="Calibri" panose="020F0502020204030204" pitchFamily="34" charset="0"/>
                <a:cs typeface="Calibri" panose="020F0502020204030204" pitchFamily="34" charset="0"/>
              </a:rPr>
              <a:t>supplier self-reported maturity </a:t>
            </a:r>
            <a:r>
              <a:rPr lang="en-US" sz="1400" dirty="0">
                <a:solidFill>
                  <a:srgbClr val="1D1C1D"/>
                </a:solidFill>
                <a:effectLst/>
                <a:latin typeface="Calibri" panose="020F0502020204030204" pitchFamily="34" charset="0"/>
                <a:cs typeface="Calibri" panose="020F0502020204030204" pitchFamily="34" charset="0"/>
              </a:rPr>
              <a:t>and the </a:t>
            </a:r>
            <a:r>
              <a:rPr lang="en-US" sz="1400" b="1" dirty="0">
                <a:solidFill>
                  <a:srgbClr val="1D1C1D"/>
                </a:solidFill>
                <a:effectLst/>
                <a:latin typeface="Calibri" panose="020F0502020204030204" pitchFamily="34" charset="0"/>
                <a:cs typeface="Calibri" panose="020F0502020204030204" pitchFamily="34" charset="0"/>
              </a:rPr>
              <a:t>supplier cybersecurity manufacturer's disclosure statement </a:t>
            </a:r>
            <a:r>
              <a:rPr lang="en-US" sz="1400" dirty="0">
                <a:solidFill>
                  <a:srgbClr val="1D1C1D"/>
                </a:solidFill>
                <a:effectLst/>
                <a:latin typeface="Calibri" panose="020F0502020204030204" pitchFamily="34" charset="0"/>
                <a:cs typeface="Calibri" panose="020F0502020204030204" pitchFamily="34" charset="0"/>
              </a:rPr>
              <a:t>are the two primary documents enabling the creation of the </a:t>
            </a:r>
            <a:r>
              <a:rPr lang="en-US" sz="1400" b="1" dirty="0">
                <a:solidFill>
                  <a:srgbClr val="1D1C1D"/>
                </a:solidFill>
                <a:effectLst/>
                <a:latin typeface="Calibri" panose="020F0502020204030204" pitchFamily="34" charset="0"/>
                <a:cs typeface="Calibri" panose="020F0502020204030204" pitchFamily="34" charset="0"/>
              </a:rPr>
              <a:t>tailored cybersecurity requirements</a:t>
            </a:r>
          </a:p>
          <a:p>
            <a:pPr marL="158750" indent="0" algn="l">
              <a:buNone/>
            </a:pPr>
            <a:endParaRPr lang="en-US" sz="1400" b="1"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and </a:t>
            </a:r>
            <a:r>
              <a:rPr lang="en-US" sz="1400" b="1" dirty="0">
                <a:solidFill>
                  <a:srgbClr val="1D1C1D"/>
                </a:solidFill>
                <a:effectLst/>
                <a:latin typeface="Calibri" panose="020F0502020204030204" pitchFamily="34" charset="0"/>
                <a:cs typeface="Calibri" panose="020F0502020204030204" pitchFamily="34" charset="0"/>
              </a:rPr>
              <a:t>cybersecurity interface agreement,</a:t>
            </a:r>
          </a:p>
          <a:p>
            <a:pPr marL="158750" indent="0" algn="l">
              <a:buNone/>
            </a:pPr>
            <a:endParaRPr lang="en-US" sz="1400" b="1"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b="0" dirty="0">
                <a:solidFill>
                  <a:srgbClr val="1D1C1D"/>
                </a:solidFill>
                <a:effectLst/>
                <a:latin typeface="Calibri" panose="020F0502020204030204" pitchFamily="34" charset="0"/>
                <a:cs typeface="Calibri" panose="020F0502020204030204" pitchFamily="34" charset="0"/>
              </a:rPr>
              <a:t>it is t</a:t>
            </a:r>
            <a:r>
              <a:rPr lang="en-US" sz="1400" dirty="0">
                <a:solidFill>
                  <a:srgbClr val="1D1C1D"/>
                </a:solidFill>
                <a:effectLst/>
                <a:latin typeface="Calibri" panose="020F0502020204030204" pitchFamily="34" charset="0"/>
                <a:cs typeface="Calibri" panose="020F0502020204030204" pitchFamily="34" charset="0"/>
              </a:rPr>
              <a:t>he </a:t>
            </a:r>
            <a:r>
              <a:rPr lang="en-US" sz="1400" b="1" dirty="0">
                <a:solidFill>
                  <a:srgbClr val="1D1C1D"/>
                </a:solidFill>
                <a:effectLst/>
                <a:latin typeface="Calibri" panose="020F0502020204030204" pitchFamily="34" charset="0"/>
                <a:cs typeface="Calibri" panose="020F0502020204030204" pitchFamily="34" charset="0"/>
              </a:rPr>
              <a:t>vendor process – AVCDL product mapping </a:t>
            </a:r>
            <a:r>
              <a:rPr lang="en-US" sz="1400" dirty="0">
                <a:solidFill>
                  <a:srgbClr val="1D1C1D"/>
                </a:solidFill>
                <a:effectLst/>
                <a:latin typeface="Calibri" panose="020F0502020204030204" pitchFamily="34" charset="0"/>
                <a:cs typeface="Calibri" panose="020F0502020204030204" pitchFamily="34" charset="0"/>
              </a:rPr>
              <a:t>that allows us do this when there are established supplier processes.</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It’s critical to both the requirement tailoring and CIA creation that the processes being addressed be clearly understood by both the supplier and customer.</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Process mapping ensures that both parties are on the same page.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443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nutonomy/AVCD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11.xml"/><Relationship Id="rId1" Type="http://schemas.openxmlformats.org/officeDocument/2006/relationships/slideLayout" Target="../slideLayouts/slideLayout93.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8" Type="http://schemas.openxmlformats.org/officeDocument/2006/relationships/hyperlink" Target="https://spacecenter.org/apollo-13-infographic-how-did-they-make-that-co2-scrubber/" TargetMode="External"/><Relationship Id="rId3" Type="http://schemas.openxmlformats.org/officeDocument/2006/relationships/hyperlink" Target="https://github.com/nutonomy/AVCDL" TargetMode="External"/><Relationship Id="rId7" Type="http://schemas.openxmlformats.org/officeDocument/2006/relationships/hyperlink" Target="https://spacecenter.org/wp-content/uploads/2019/04/Lithium-Hyrdoxide-Canister-1.png" TargetMode="External"/><Relationship Id="rId2" Type="http://schemas.openxmlformats.org/officeDocument/2006/relationships/notesSlide" Target="../notesSlides/notesSlide25.xml"/><Relationship Id="rId1" Type="http://schemas.openxmlformats.org/officeDocument/2006/relationships/slideLayout" Target="../slideLayouts/slideLayout93.xml"/><Relationship Id="rId6" Type="http://schemas.openxmlformats.org/officeDocument/2006/relationships/hyperlink" Target="https://history.nasa.gov/afj/ap13fj/15day4-mailbox.html" TargetMode="External"/><Relationship Id="rId5" Type="http://schemas.openxmlformats.org/officeDocument/2006/relationships/hyperlink" Target="https://airandspace.si.edu/collection-objects/lithium-hydroxide-canister-mock-apollo-13-emergency/nasm_A19760747000" TargetMode="External"/><Relationship Id="rId4" Type="http://schemas.openxmlformats.org/officeDocument/2006/relationships/hyperlink" Target="https://www.howequipmentworks.com/apollo_1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3.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Supplier Cybersecurity Process Mapping</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8" y="5270394"/>
            <a:ext cx="963725"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1</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2023-05-08</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Senior 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B2D571A2-9BE0-F4B4-38C3-F7E413897D50}"/>
              </a:ext>
            </a:extLst>
          </p:cNvPr>
          <p:cNvPicPr>
            <a:picLocks noChangeAspect="1"/>
          </p:cNvPicPr>
          <p:nvPr/>
        </p:nvPicPr>
        <p:blipFill>
          <a:blip r:embed="rId3"/>
          <a:stretch>
            <a:fillRect/>
          </a:stretch>
        </p:blipFill>
        <p:spPr>
          <a:xfrm>
            <a:off x="455618" y="1614608"/>
            <a:ext cx="2804060" cy="3628783"/>
          </a:xfrm>
          <a:prstGeom prst="rect">
            <a:avLst/>
          </a:prstGeom>
          <a:ln w="12700">
            <a:solidFill>
              <a:schemeClr val="tx1"/>
            </a:solid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Material</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96310" y="6431939"/>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4"/>
              </a:rPr>
              <a:t>https://github.com/nutonomy/AVCDL</a:t>
            </a:r>
            <a:r>
              <a:rPr lang="en-US" b="1" dirty="0">
                <a:latin typeface="Courier New" panose="02070309020205020404" pitchFamily="49" charset="0"/>
                <a:cs typeface="Courier New" panose="02070309020205020404" pitchFamily="49" charset="0"/>
              </a:rPr>
              <a:t> </a:t>
            </a:r>
          </a:p>
        </p:txBody>
      </p:sp>
      <p:pic>
        <p:nvPicPr>
          <p:cNvPr id="11" name="Picture 10">
            <a:extLst>
              <a:ext uri="{FF2B5EF4-FFF2-40B4-BE49-F238E27FC236}">
                <a16:creationId xmlns:a16="http://schemas.microsoft.com/office/drawing/2014/main" id="{3CA1F14A-7ED7-7951-1913-8DD2AC09038F}"/>
              </a:ext>
            </a:extLst>
          </p:cNvPr>
          <p:cNvPicPr>
            <a:picLocks noChangeAspect="1"/>
          </p:cNvPicPr>
          <p:nvPr/>
        </p:nvPicPr>
        <p:blipFill>
          <a:blip r:embed="rId5"/>
          <a:stretch>
            <a:fillRect/>
          </a:stretch>
        </p:blipFill>
        <p:spPr>
          <a:xfrm>
            <a:off x="3960807" y="1943527"/>
            <a:ext cx="7772400" cy="445378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11CA851-4508-8D3E-506C-07A8E6E7E521}"/>
              </a:ext>
            </a:extLst>
          </p:cNvPr>
          <p:cNvPicPr>
            <a:picLocks noChangeAspect="1"/>
          </p:cNvPicPr>
          <p:nvPr/>
        </p:nvPicPr>
        <p:blipFill>
          <a:blip r:embed="rId6"/>
          <a:stretch>
            <a:fillRect/>
          </a:stretch>
        </p:blipFill>
        <p:spPr>
          <a:xfrm>
            <a:off x="3509847" y="1099468"/>
            <a:ext cx="7772400" cy="446183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250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Material</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96310" y="6431939"/>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7A750380-1DFD-C824-AEF6-1393CAFD1FC0}"/>
              </a:ext>
            </a:extLst>
          </p:cNvPr>
          <p:cNvPicPr>
            <a:picLocks noChangeAspect="1"/>
          </p:cNvPicPr>
          <p:nvPr/>
        </p:nvPicPr>
        <p:blipFill>
          <a:blip r:embed="rId4"/>
          <a:stretch>
            <a:fillRect/>
          </a:stretch>
        </p:blipFill>
        <p:spPr>
          <a:xfrm>
            <a:off x="455618" y="1614608"/>
            <a:ext cx="2804060" cy="3628783"/>
          </a:xfrm>
          <a:prstGeom prst="rect">
            <a:avLst/>
          </a:prstGeom>
          <a:ln w="12700">
            <a:solidFill>
              <a:schemeClr val="tx1"/>
            </a:solidFill>
          </a:ln>
        </p:spPr>
      </p:pic>
      <p:pic>
        <p:nvPicPr>
          <p:cNvPr id="5" name="Picture 4">
            <a:extLst>
              <a:ext uri="{FF2B5EF4-FFF2-40B4-BE49-F238E27FC236}">
                <a16:creationId xmlns:a16="http://schemas.microsoft.com/office/drawing/2014/main" id="{F1EC7780-A213-42D5-2055-0D8345D6A129}"/>
              </a:ext>
            </a:extLst>
          </p:cNvPr>
          <p:cNvPicPr>
            <a:picLocks noChangeAspect="1"/>
          </p:cNvPicPr>
          <p:nvPr/>
        </p:nvPicPr>
        <p:blipFill>
          <a:blip r:embed="rId5"/>
          <a:stretch>
            <a:fillRect/>
          </a:stretch>
        </p:blipFill>
        <p:spPr>
          <a:xfrm>
            <a:off x="3509847" y="1099468"/>
            <a:ext cx="7772400" cy="446183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C353DEC-163B-0467-9163-1D76387A2A41}"/>
              </a:ext>
            </a:extLst>
          </p:cNvPr>
          <p:cNvPicPr>
            <a:picLocks noChangeAspect="1"/>
          </p:cNvPicPr>
          <p:nvPr/>
        </p:nvPicPr>
        <p:blipFill>
          <a:blip r:embed="rId6"/>
          <a:stretch>
            <a:fillRect/>
          </a:stretch>
        </p:blipFill>
        <p:spPr>
          <a:xfrm>
            <a:off x="3960807" y="1943527"/>
            <a:ext cx="7772400" cy="445378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348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spTree>
    <p:extLst>
      <p:ext uri="{BB962C8B-B14F-4D97-AF65-F5344CB8AC3E}">
        <p14:creationId xmlns:p14="http://schemas.microsoft.com/office/powerpoint/2010/main" val="1233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pic>
        <p:nvPicPr>
          <p:cNvPr id="6" name="Picture 5">
            <a:extLst>
              <a:ext uri="{FF2B5EF4-FFF2-40B4-BE49-F238E27FC236}">
                <a16:creationId xmlns:a16="http://schemas.microsoft.com/office/drawing/2014/main" id="{F4257A73-5EEC-DB92-C4F4-254A6BC89E9A}"/>
              </a:ext>
            </a:extLst>
          </p:cNvPr>
          <p:cNvPicPr>
            <a:picLocks noChangeAspect="1"/>
          </p:cNvPicPr>
          <p:nvPr/>
        </p:nvPicPr>
        <p:blipFill>
          <a:blip r:embed="rId4"/>
          <a:stretch>
            <a:fillRect/>
          </a:stretch>
        </p:blipFill>
        <p:spPr>
          <a:xfrm>
            <a:off x="4423481" y="1627043"/>
            <a:ext cx="3341862" cy="4324762"/>
          </a:xfrm>
          <a:prstGeom prst="rect">
            <a:avLst/>
          </a:prstGeom>
          <a:ln w="12700">
            <a:solidFill>
              <a:schemeClr val="tx1"/>
            </a:solidFill>
          </a:ln>
        </p:spPr>
      </p:pic>
    </p:spTree>
    <p:extLst>
      <p:ext uri="{BB962C8B-B14F-4D97-AF65-F5344CB8AC3E}">
        <p14:creationId xmlns:p14="http://schemas.microsoft.com/office/powerpoint/2010/main" val="277671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Understanding the AVCDL Phase Requirements</a:t>
            </a:r>
            <a:endParaRPr dirty="0"/>
          </a:p>
        </p:txBody>
      </p:sp>
      <p:pic>
        <p:nvPicPr>
          <p:cNvPr id="4" name="Picture 3">
            <a:extLst>
              <a:ext uri="{FF2B5EF4-FFF2-40B4-BE49-F238E27FC236}">
                <a16:creationId xmlns:a16="http://schemas.microsoft.com/office/drawing/2014/main" id="{24D8D77B-D545-0309-E463-1C381701F8F5}"/>
              </a:ext>
            </a:extLst>
          </p:cNvPr>
          <p:cNvPicPr>
            <a:picLocks noChangeAspect="1"/>
          </p:cNvPicPr>
          <p:nvPr/>
        </p:nvPicPr>
        <p:blipFill>
          <a:blip r:embed="rId3"/>
          <a:stretch>
            <a:fillRect/>
          </a:stretch>
        </p:blipFill>
        <p:spPr>
          <a:xfrm>
            <a:off x="455618" y="1627043"/>
            <a:ext cx="3341862" cy="4324762"/>
          </a:xfrm>
          <a:prstGeom prst="rect">
            <a:avLst/>
          </a:prstGeom>
          <a:ln w="12700">
            <a:solidFill>
              <a:schemeClr val="tx1"/>
            </a:solidFill>
          </a:ln>
        </p:spPr>
      </p:pic>
      <p:pic>
        <p:nvPicPr>
          <p:cNvPr id="6" name="Picture 5">
            <a:extLst>
              <a:ext uri="{FF2B5EF4-FFF2-40B4-BE49-F238E27FC236}">
                <a16:creationId xmlns:a16="http://schemas.microsoft.com/office/drawing/2014/main" id="{F4257A73-5EEC-DB92-C4F4-254A6BC89E9A}"/>
              </a:ext>
            </a:extLst>
          </p:cNvPr>
          <p:cNvPicPr>
            <a:picLocks noChangeAspect="1"/>
          </p:cNvPicPr>
          <p:nvPr/>
        </p:nvPicPr>
        <p:blipFill>
          <a:blip r:embed="rId4"/>
          <a:stretch>
            <a:fillRect/>
          </a:stretch>
        </p:blipFill>
        <p:spPr>
          <a:xfrm>
            <a:off x="4423481" y="1627043"/>
            <a:ext cx="3341862" cy="4324762"/>
          </a:xfrm>
          <a:prstGeom prst="rect">
            <a:avLst/>
          </a:prstGeom>
          <a:ln w="12700">
            <a:solidFill>
              <a:schemeClr val="tx1"/>
            </a:solidFill>
          </a:ln>
        </p:spPr>
      </p:pic>
      <p:pic>
        <p:nvPicPr>
          <p:cNvPr id="8" name="Picture 7">
            <a:extLst>
              <a:ext uri="{FF2B5EF4-FFF2-40B4-BE49-F238E27FC236}">
                <a16:creationId xmlns:a16="http://schemas.microsoft.com/office/drawing/2014/main" id="{E51FD4B8-94F0-E2E8-2A85-D391EBBFE72C}"/>
              </a:ext>
            </a:extLst>
          </p:cNvPr>
          <p:cNvPicPr>
            <a:picLocks noChangeAspect="1"/>
          </p:cNvPicPr>
          <p:nvPr/>
        </p:nvPicPr>
        <p:blipFill>
          <a:blip r:embed="rId5"/>
          <a:stretch>
            <a:fillRect/>
          </a:stretch>
        </p:blipFill>
        <p:spPr>
          <a:xfrm>
            <a:off x="8391345" y="1627044"/>
            <a:ext cx="3341862" cy="4324762"/>
          </a:xfrm>
          <a:prstGeom prst="rect">
            <a:avLst/>
          </a:prstGeom>
          <a:ln w="12700">
            <a:solidFill>
              <a:schemeClr val="tx1"/>
            </a:solidFill>
          </a:ln>
        </p:spPr>
      </p:pic>
    </p:spTree>
    <p:extLst>
      <p:ext uri="{BB962C8B-B14F-4D97-AF65-F5344CB8AC3E}">
        <p14:creationId xmlns:p14="http://schemas.microsoft.com/office/powerpoint/2010/main" val="286855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Documentation</a:t>
            </a:r>
            <a:endParaRPr dirty="0"/>
          </a:p>
        </p:txBody>
      </p:sp>
      <p:pic>
        <p:nvPicPr>
          <p:cNvPr id="9" name="Picture 8">
            <a:extLst>
              <a:ext uri="{FF2B5EF4-FFF2-40B4-BE49-F238E27FC236}">
                <a16:creationId xmlns:a16="http://schemas.microsoft.com/office/drawing/2014/main" id="{427B96A1-8DAF-3627-E4D0-B6D81DFF3C9F}"/>
              </a:ext>
            </a:extLst>
          </p:cNvPr>
          <p:cNvPicPr>
            <a:picLocks noChangeAspect="1"/>
          </p:cNvPicPr>
          <p:nvPr/>
        </p:nvPicPr>
        <p:blipFill>
          <a:blip r:embed="rId3"/>
          <a:stretch>
            <a:fillRect/>
          </a:stretch>
        </p:blipFill>
        <p:spPr>
          <a:xfrm>
            <a:off x="3908175" y="2237997"/>
            <a:ext cx="3639253" cy="1294559"/>
          </a:xfrm>
          <a:prstGeom prst="rect">
            <a:avLst/>
          </a:prstGeom>
        </p:spPr>
      </p:pic>
    </p:spTree>
    <p:extLst>
      <p:ext uri="{BB962C8B-B14F-4D97-AF65-F5344CB8AC3E}">
        <p14:creationId xmlns:p14="http://schemas.microsoft.com/office/powerpoint/2010/main" val="195061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Documentation</a:t>
            </a:r>
            <a:endParaRPr dirty="0"/>
          </a:p>
        </p:txBody>
      </p:sp>
      <p:pic>
        <p:nvPicPr>
          <p:cNvPr id="4" name="Picture 3">
            <a:extLst>
              <a:ext uri="{FF2B5EF4-FFF2-40B4-BE49-F238E27FC236}">
                <a16:creationId xmlns:a16="http://schemas.microsoft.com/office/drawing/2014/main" id="{44FDA755-4BD8-7CEB-1AB3-6E5F3C842AFD}"/>
              </a:ext>
            </a:extLst>
          </p:cNvPr>
          <p:cNvPicPr>
            <a:picLocks noChangeAspect="1"/>
          </p:cNvPicPr>
          <p:nvPr/>
        </p:nvPicPr>
        <p:blipFill>
          <a:blip r:embed="rId3"/>
          <a:stretch>
            <a:fillRect/>
          </a:stretch>
        </p:blipFill>
        <p:spPr>
          <a:xfrm>
            <a:off x="3908175" y="2237997"/>
            <a:ext cx="3639253" cy="1294559"/>
          </a:xfrm>
          <a:prstGeom prst="rect">
            <a:avLst/>
          </a:prstGeom>
        </p:spPr>
      </p:pic>
      <p:pic>
        <p:nvPicPr>
          <p:cNvPr id="8" name="Picture 7">
            <a:extLst>
              <a:ext uri="{FF2B5EF4-FFF2-40B4-BE49-F238E27FC236}">
                <a16:creationId xmlns:a16="http://schemas.microsoft.com/office/drawing/2014/main" id="{B2878DD0-068B-4753-8AC9-247699012674}"/>
              </a:ext>
            </a:extLst>
          </p:cNvPr>
          <p:cNvPicPr>
            <a:picLocks noChangeAspect="1"/>
          </p:cNvPicPr>
          <p:nvPr/>
        </p:nvPicPr>
        <p:blipFill>
          <a:blip r:embed="rId4"/>
          <a:stretch>
            <a:fillRect/>
          </a:stretch>
        </p:blipFill>
        <p:spPr>
          <a:xfrm>
            <a:off x="6621780" y="247414"/>
            <a:ext cx="3367670" cy="6363171"/>
          </a:xfrm>
          <a:prstGeom prst="rect">
            <a:avLst/>
          </a:prstGeom>
        </p:spPr>
      </p:pic>
    </p:spTree>
    <p:extLst>
      <p:ext uri="{BB962C8B-B14F-4D97-AF65-F5344CB8AC3E}">
        <p14:creationId xmlns:p14="http://schemas.microsoft.com/office/powerpoint/2010/main" val="132953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Cybersecurity Process Mapping Workflow</a:t>
            </a:r>
            <a:endParaRPr dirty="0"/>
          </a:p>
        </p:txBody>
      </p:sp>
      <p:pic>
        <p:nvPicPr>
          <p:cNvPr id="3" name="Picture 2">
            <a:extLst>
              <a:ext uri="{FF2B5EF4-FFF2-40B4-BE49-F238E27FC236}">
                <a16:creationId xmlns:a16="http://schemas.microsoft.com/office/drawing/2014/main" id="{455100AA-6A1F-E677-6975-B97874BB625C}"/>
              </a:ext>
            </a:extLst>
          </p:cNvPr>
          <p:cNvPicPr>
            <a:picLocks noChangeAspect="1"/>
          </p:cNvPicPr>
          <p:nvPr/>
        </p:nvPicPr>
        <p:blipFill>
          <a:blip r:embed="rId3"/>
          <a:stretch>
            <a:fillRect/>
          </a:stretch>
        </p:blipFill>
        <p:spPr>
          <a:xfrm>
            <a:off x="1078117" y="1134118"/>
            <a:ext cx="10032590" cy="4969501"/>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Mapping Worksheet – 21434 to AVCDL Phase Requirements</a:t>
            </a:r>
            <a:endParaRPr dirty="0"/>
          </a:p>
        </p:txBody>
      </p:sp>
      <p:pic>
        <p:nvPicPr>
          <p:cNvPr id="2" name="Picture 1">
            <a:extLst>
              <a:ext uri="{FF2B5EF4-FFF2-40B4-BE49-F238E27FC236}">
                <a16:creationId xmlns:a16="http://schemas.microsoft.com/office/drawing/2014/main" id="{765E682A-CF56-C64A-3BC1-A55A8E684D69}"/>
              </a:ext>
            </a:extLst>
          </p:cNvPr>
          <p:cNvPicPr>
            <a:picLocks noChangeAspect="1"/>
          </p:cNvPicPr>
          <p:nvPr/>
        </p:nvPicPr>
        <p:blipFill>
          <a:blip r:embed="rId3"/>
          <a:stretch>
            <a:fillRect/>
          </a:stretch>
        </p:blipFill>
        <p:spPr>
          <a:xfrm>
            <a:off x="1315833" y="1066800"/>
            <a:ext cx="9557157" cy="54863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984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EAC5A21-0454-E091-4545-E73E31808B3A}"/>
              </a:ext>
            </a:extLst>
          </p:cNvPr>
          <p:cNvPicPr>
            <a:picLocks noChangeAspect="1"/>
          </p:cNvPicPr>
          <p:nvPr/>
        </p:nvPicPr>
        <p:blipFill>
          <a:blip r:embed="rId3"/>
          <a:stretch>
            <a:fillRect/>
          </a:stretch>
        </p:blipFill>
        <p:spPr>
          <a:xfrm>
            <a:off x="1315833" y="1066800"/>
            <a:ext cx="9557156" cy="5476501"/>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Mapping Worksheet – 21434 to Supplier Processes</a:t>
            </a:r>
            <a:endParaRPr dirty="0"/>
          </a:p>
        </p:txBody>
      </p:sp>
    </p:spTree>
    <p:extLst>
      <p:ext uri="{BB962C8B-B14F-4D97-AF65-F5344CB8AC3E}">
        <p14:creationId xmlns:p14="http://schemas.microsoft.com/office/powerpoint/2010/main" val="194088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2" name="Picture 1">
            <a:extLst>
              <a:ext uri="{FF2B5EF4-FFF2-40B4-BE49-F238E27FC236}">
                <a16:creationId xmlns:a16="http://schemas.microsoft.com/office/drawing/2014/main" id="{3F71A1DD-3122-0516-B440-78984D368B64}"/>
              </a:ext>
            </a:extLst>
          </p:cNvPr>
          <p:cNvPicPr>
            <a:picLocks noChangeAspect="1"/>
          </p:cNvPicPr>
          <p:nvPr/>
        </p:nvPicPr>
        <p:blipFill>
          <a:blip r:embed="rId3"/>
          <a:stretch>
            <a:fillRect/>
          </a:stretch>
        </p:blipFill>
        <p:spPr>
          <a:xfrm>
            <a:off x="2791220" y="1275513"/>
            <a:ext cx="6606384" cy="5121803"/>
          </a:xfrm>
          <a:prstGeom prst="rect">
            <a:avLst/>
          </a:prstGeom>
        </p:spPr>
      </p:pic>
    </p:spTree>
    <p:extLst>
      <p:ext uri="{BB962C8B-B14F-4D97-AF65-F5344CB8AC3E}">
        <p14:creationId xmlns:p14="http://schemas.microsoft.com/office/powerpoint/2010/main" val="196867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38EE6F5-EC89-200F-DB98-66B25BB3F0EA}"/>
              </a:ext>
            </a:extLst>
          </p:cNvPr>
          <p:cNvPicPr>
            <a:picLocks noChangeAspect="1"/>
          </p:cNvPicPr>
          <p:nvPr/>
        </p:nvPicPr>
        <p:blipFill>
          <a:blip r:embed="rId3"/>
          <a:stretch>
            <a:fillRect/>
          </a:stretch>
        </p:blipFill>
        <p:spPr>
          <a:xfrm>
            <a:off x="1176539" y="1066800"/>
            <a:ext cx="9835746" cy="5476501"/>
          </a:xfrm>
          <a:prstGeom prst="rect">
            <a:avLst/>
          </a:prstGeom>
          <a:ln>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Mapping Worksheet - AVCDL to Supplier Processes</a:t>
            </a:r>
            <a:endParaRPr dirty="0"/>
          </a:p>
        </p:txBody>
      </p:sp>
    </p:spTree>
    <p:extLst>
      <p:ext uri="{BB962C8B-B14F-4D97-AF65-F5344CB8AC3E}">
        <p14:creationId xmlns:p14="http://schemas.microsoft.com/office/powerpoint/2010/main" val="83545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1" name="Picture 20">
            <a:extLst>
              <a:ext uri="{FF2B5EF4-FFF2-40B4-BE49-F238E27FC236}">
                <a16:creationId xmlns:a16="http://schemas.microsoft.com/office/drawing/2014/main" id="{5F79D466-B875-04FF-75CC-6613EDEC8DC3}"/>
              </a:ext>
            </a:extLst>
          </p:cNvPr>
          <p:cNvPicPr>
            <a:picLocks noChangeAspect="1"/>
          </p:cNvPicPr>
          <p:nvPr/>
        </p:nvPicPr>
        <p:blipFill>
          <a:blip r:embed="rId3"/>
          <a:stretch>
            <a:fillRect/>
          </a:stretch>
        </p:blipFill>
        <p:spPr>
          <a:xfrm>
            <a:off x="1142952" y="1066799"/>
            <a:ext cx="9902917" cy="5486399"/>
          </a:xfrm>
          <a:prstGeom prst="rect">
            <a:avLst/>
          </a:prstGeom>
          <a:ln w="12700">
            <a:solidFill>
              <a:schemeClr val="tx1"/>
            </a:solidFill>
          </a:ln>
        </p:spPr>
      </p:pic>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Always Verify</a:t>
            </a:r>
            <a:endParaRPr dirty="0"/>
          </a:p>
        </p:txBody>
      </p:sp>
    </p:spTree>
    <p:extLst>
      <p:ext uri="{BB962C8B-B14F-4D97-AF65-F5344CB8AC3E}">
        <p14:creationId xmlns:p14="http://schemas.microsoft.com/office/powerpoint/2010/main" val="402746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1" name="Picture 20">
            <a:extLst>
              <a:ext uri="{FF2B5EF4-FFF2-40B4-BE49-F238E27FC236}">
                <a16:creationId xmlns:a16="http://schemas.microsoft.com/office/drawing/2014/main" id="{5F79D466-B875-04FF-75CC-6613EDEC8DC3}"/>
              </a:ext>
            </a:extLst>
          </p:cNvPr>
          <p:cNvPicPr>
            <a:picLocks noChangeAspect="1"/>
          </p:cNvPicPr>
          <p:nvPr/>
        </p:nvPicPr>
        <p:blipFill>
          <a:blip r:embed="rId3"/>
          <a:stretch>
            <a:fillRect/>
          </a:stretch>
        </p:blipFill>
        <p:spPr>
          <a:xfrm>
            <a:off x="1142952" y="1066799"/>
            <a:ext cx="9902917" cy="5486399"/>
          </a:xfrm>
          <a:prstGeom prst="rect">
            <a:avLst/>
          </a:prstGeom>
          <a:ln w="12700">
            <a:solidFill>
              <a:schemeClr val="tx1"/>
            </a:solidFill>
          </a:ln>
        </p:spPr>
      </p:pic>
      <p:sp>
        <p:nvSpPr>
          <p:cNvPr id="26" name="Rounded Rectangle 25">
            <a:extLst>
              <a:ext uri="{FF2B5EF4-FFF2-40B4-BE49-F238E27FC236}">
                <a16:creationId xmlns:a16="http://schemas.microsoft.com/office/drawing/2014/main" id="{2969046E-3AFE-18C3-877F-752E53691DEB}"/>
              </a:ext>
            </a:extLst>
          </p:cNvPr>
          <p:cNvSpPr/>
          <p:nvPr/>
        </p:nvSpPr>
        <p:spPr>
          <a:xfrm>
            <a:off x="6100897" y="2188724"/>
            <a:ext cx="306388" cy="34922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Always Verify</a:t>
            </a:r>
            <a:endParaRPr dirty="0"/>
          </a:p>
        </p:txBody>
      </p:sp>
      <p:pic>
        <p:nvPicPr>
          <p:cNvPr id="24" name="Picture 23">
            <a:extLst>
              <a:ext uri="{FF2B5EF4-FFF2-40B4-BE49-F238E27FC236}">
                <a16:creationId xmlns:a16="http://schemas.microsoft.com/office/drawing/2014/main" id="{3CA3D4C4-9FCB-54E5-003A-D2763CF33031}"/>
              </a:ext>
            </a:extLst>
          </p:cNvPr>
          <p:cNvPicPr>
            <a:picLocks noChangeAspect="1"/>
          </p:cNvPicPr>
          <p:nvPr/>
        </p:nvPicPr>
        <p:blipFill>
          <a:blip r:embed="rId4"/>
          <a:stretch>
            <a:fillRect/>
          </a:stretch>
        </p:blipFill>
        <p:spPr>
          <a:xfrm>
            <a:off x="7487960" y="539228"/>
            <a:ext cx="4245247" cy="5493849"/>
          </a:xfrm>
          <a:prstGeom prst="rect">
            <a:avLst/>
          </a:prstGeom>
          <a:ln w="12700">
            <a:solidFill>
              <a:schemeClr val="tx1"/>
            </a:solidFill>
          </a:ln>
          <a:effectLst>
            <a:outerShdw blurRad="50800" dist="38100" dir="2700000" algn="tl" rotWithShape="0">
              <a:prstClr val="black">
                <a:alpha val="40000"/>
              </a:prstClr>
            </a:outerShdw>
          </a:effectLst>
        </p:spPr>
      </p:pic>
      <p:sp>
        <p:nvSpPr>
          <p:cNvPr id="27" name="Rounded Rectangle 26">
            <a:extLst>
              <a:ext uri="{FF2B5EF4-FFF2-40B4-BE49-F238E27FC236}">
                <a16:creationId xmlns:a16="http://schemas.microsoft.com/office/drawing/2014/main" id="{779C8171-E6D3-42E3-D632-D97528C90E76}"/>
              </a:ext>
            </a:extLst>
          </p:cNvPr>
          <p:cNvSpPr/>
          <p:nvPr/>
        </p:nvSpPr>
        <p:spPr>
          <a:xfrm>
            <a:off x="1527243" y="5204296"/>
            <a:ext cx="4873557" cy="4766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E15A549-783E-C194-1163-D3ADCE1E2BA2}"/>
              </a:ext>
            </a:extLst>
          </p:cNvPr>
          <p:cNvSpPr/>
          <p:nvPr/>
        </p:nvSpPr>
        <p:spPr>
          <a:xfrm>
            <a:off x="6094412" y="5204297"/>
            <a:ext cx="306388" cy="476655"/>
          </a:xfrm>
          <a:prstGeom prst="roundRect">
            <a:avLst/>
          </a:prstGeom>
          <a:solidFill>
            <a:srgbClr val="FF0000">
              <a:alpha val="3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587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pic>
        <p:nvPicPr>
          <p:cNvPr id="4" name="Picture 3">
            <a:extLst>
              <a:ext uri="{FF2B5EF4-FFF2-40B4-BE49-F238E27FC236}">
                <a16:creationId xmlns:a16="http://schemas.microsoft.com/office/drawing/2014/main" id="{9B98602B-1BC4-904C-BFAC-74CE0F089CBA}"/>
              </a:ext>
            </a:extLst>
          </p:cNvPr>
          <p:cNvPicPr>
            <a:picLocks noChangeAspect="1"/>
          </p:cNvPicPr>
          <p:nvPr/>
        </p:nvPicPr>
        <p:blipFill>
          <a:blip r:embed="rId3"/>
          <a:srcRect/>
          <a:stretch/>
        </p:blipFill>
        <p:spPr>
          <a:xfrm>
            <a:off x="1778323" y="1034904"/>
            <a:ext cx="8632178" cy="5362414"/>
          </a:xfrm>
          <a:prstGeom prst="rect">
            <a:avLst/>
          </a:prstGeom>
        </p:spPr>
      </p:pic>
      <p:sp>
        <p:nvSpPr>
          <p:cNvPr id="2" name="Rectangle 1">
            <a:extLst>
              <a:ext uri="{FF2B5EF4-FFF2-40B4-BE49-F238E27FC236}">
                <a16:creationId xmlns:a16="http://schemas.microsoft.com/office/drawing/2014/main" id="{4038D5AC-F2CE-EEDF-F93C-BC5BEDC13283}"/>
              </a:ext>
            </a:extLst>
          </p:cNvPr>
          <p:cNvSpPr/>
          <p:nvPr/>
        </p:nvSpPr>
        <p:spPr>
          <a:xfrm>
            <a:off x="6476385"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spTree>
    <p:extLst>
      <p:ext uri="{BB962C8B-B14F-4D97-AF65-F5344CB8AC3E}">
        <p14:creationId xmlns:p14="http://schemas.microsoft.com/office/powerpoint/2010/main" val="347166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AB27BA5-1A6F-5BC4-A890-95478E186CD5}"/>
              </a:ext>
            </a:extLst>
          </p:cNvPr>
          <p:cNvPicPr>
            <a:picLocks noChangeAspect="1"/>
          </p:cNvPicPr>
          <p:nvPr/>
        </p:nvPicPr>
        <p:blipFill>
          <a:blip r:embed="rId3"/>
          <a:stretch>
            <a:fillRect/>
          </a:stretch>
        </p:blipFill>
        <p:spPr>
          <a:xfrm>
            <a:off x="2791220" y="1275513"/>
            <a:ext cx="6606384" cy="5121803"/>
          </a:xfrm>
          <a:prstGeom prst="rect">
            <a:avLst/>
          </a:prstGeom>
        </p:spPr>
      </p:pic>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 – Next Steps</a:t>
            </a:r>
            <a:endParaRPr dirty="0"/>
          </a:p>
        </p:txBody>
      </p:sp>
    </p:spTree>
    <p:extLst>
      <p:ext uri="{BB962C8B-B14F-4D97-AF65-F5344CB8AC3E}">
        <p14:creationId xmlns:p14="http://schemas.microsoft.com/office/powerpoint/2010/main" val="277767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566308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vendor process - AVCDL product mapping template (AVCDL template document)</a:t>
            </a:r>
          </a:p>
          <a:p>
            <a:pPr marL="0" indent="0">
              <a:spcBef>
                <a:spcPts val="0"/>
              </a:spcBef>
              <a:spcAft>
                <a:spcPts val="1200"/>
              </a:spcAft>
            </a:pPr>
            <a:r>
              <a:rPr lang="en-US" b="1" dirty="0">
                <a:latin typeface="Roboto" panose="02000000000000000000" pitchFamily="2" charset="0"/>
                <a:ea typeface="Roboto" panose="02000000000000000000" pitchFamily="2" charset="0"/>
              </a:rPr>
              <a:t>Understanding Supplier Cybersecurity Process Mapping (AVCDL elaboration document)</a:t>
            </a:r>
          </a:p>
          <a:p>
            <a:pPr marL="0" indent="0">
              <a:spcBef>
                <a:spcPts val="0"/>
              </a:spcBef>
              <a:spcAft>
                <a:spcPts val="1200"/>
              </a:spcAft>
            </a:pPr>
            <a:r>
              <a:rPr lang="en-US" b="1" dirty="0">
                <a:latin typeface="Roboto" panose="02000000000000000000" pitchFamily="2" charset="0"/>
                <a:ea typeface="Roboto" panose="02000000000000000000" pitchFamily="2" charset="0"/>
              </a:rPr>
              <a:t>Understanding Supply Chain Interaction in an AVCDL Context (AVCDL elaboration document)</a:t>
            </a:r>
          </a:p>
          <a:p>
            <a:pPr marL="0" indent="0">
              <a:spcBef>
                <a:spcPts val="0"/>
              </a:spcBef>
            </a:pPr>
            <a:r>
              <a:rPr lang="en-US" b="1" dirty="0"/>
              <a:t>The World’s Most Famous Carbon Dioxide Absorber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https://www.howequipmentworks.com/apollo_13/</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Lithium Hydroxide Canister, Mock-up, Apollo 13 Emergency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https://airandspace.si.edu/collection-objects/lithium-hydroxide-canister-mock-apollo-13-emergency/nasm_A19760747000</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Apollo 13 Day 4, part 4: Building The CO2 Adapter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https://history.nasa.gov/afj/ap13fj/15day4-mailbox.html</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APOLLO 13 LITHIUM HYDROXIDE CANISTER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https://spacecenter.org/wp-content/uploads/2019/04/Lithium-Hyrdoxide-Canister-1.png</a:t>
            </a:r>
            <a:r>
              <a:rPr lang="en-US" sz="1400" b="1" dirty="0">
                <a:latin typeface="Courier New" panose="02070309020205020404" pitchFamily="49" charset="0"/>
                <a:cs typeface="Courier New" panose="02070309020205020404" pitchFamily="49" charset="0"/>
              </a:rPr>
              <a:t>  </a:t>
            </a:r>
            <a:endParaRPr lang="en-US" sz="105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Apollo 13 Infographic: How did they make that CO2 scrubber?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https://spacecenter.org/apollo-13-infographic-how-did-they-make-that-co2-scrubber/</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310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sp>
        <p:nvSpPr>
          <p:cNvPr id="19" name="TextBox 18">
            <a:extLst>
              <a:ext uri="{FF2B5EF4-FFF2-40B4-BE49-F238E27FC236}">
                <a16:creationId xmlns:a16="http://schemas.microsoft.com/office/drawing/2014/main" id="{A8A5F05A-9560-2F08-36C4-8BF61297F3AC}"/>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Lithium Hydroxide Canister </a:t>
            </a:r>
            <a:r>
              <a:rPr lang="en-US" sz="1100" dirty="0">
                <a:solidFill>
                  <a:srgbClr val="0070C0"/>
                </a:solidFill>
              </a:rPr>
              <a:t>(link in references) </a:t>
            </a:r>
          </a:p>
        </p:txBody>
      </p:sp>
      <p:pic>
        <p:nvPicPr>
          <p:cNvPr id="6" name="Picture 5">
            <a:extLst>
              <a:ext uri="{FF2B5EF4-FFF2-40B4-BE49-F238E27FC236}">
                <a16:creationId xmlns:a16="http://schemas.microsoft.com/office/drawing/2014/main" id="{1F325FDF-FA4C-C9B4-A838-38A3D5DD4D41}"/>
              </a:ext>
            </a:extLst>
          </p:cNvPr>
          <p:cNvPicPr>
            <a:picLocks noChangeAspect="1"/>
          </p:cNvPicPr>
          <p:nvPr/>
        </p:nvPicPr>
        <p:blipFill>
          <a:blip r:embed="rId3"/>
          <a:stretch>
            <a:fillRect/>
          </a:stretch>
        </p:blipFill>
        <p:spPr>
          <a:xfrm>
            <a:off x="7913978" y="1004930"/>
            <a:ext cx="3819225" cy="3748498"/>
          </a:xfrm>
          <a:prstGeom prst="rect">
            <a:avLst/>
          </a:prstGeom>
          <a:ln>
            <a:solidFill>
              <a:schemeClr val="tx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AF00AFE-C92B-9789-3878-9E1863C5FD44}"/>
              </a:ext>
            </a:extLst>
          </p:cNvPr>
          <p:cNvPicPr>
            <a:picLocks noChangeAspect="1"/>
          </p:cNvPicPr>
          <p:nvPr/>
        </p:nvPicPr>
        <p:blipFill>
          <a:blip r:embed="rId4"/>
          <a:stretch>
            <a:fillRect/>
          </a:stretch>
        </p:blipFill>
        <p:spPr>
          <a:xfrm>
            <a:off x="4184798" y="2760727"/>
            <a:ext cx="3819225" cy="3505200"/>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CAD4A42F-CD38-855E-498D-0DD4F2AF5771}"/>
              </a:ext>
            </a:extLst>
          </p:cNvPr>
          <p:cNvPicPr>
            <a:picLocks noChangeAspect="1"/>
          </p:cNvPicPr>
          <p:nvPr/>
        </p:nvPicPr>
        <p:blipFill rotWithShape="1">
          <a:blip r:embed="rId5"/>
          <a:srcRect l="189" r="8764"/>
          <a:stretch/>
        </p:blipFill>
        <p:spPr>
          <a:xfrm>
            <a:off x="455618" y="1047405"/>
            <a:ext cx="4572000" cy="34036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805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2FFA62A-C2C4-7268-CED5-251DCCADF2F5}"/>
              </a:ext>
            </a:extLst>
          </p:cNvPr>
          <p:cNvPicPr>
            <a:picLocks noChangeAspect="1"/>
          </p:cNvPicPr>
          <p:nvPr/>
        </p:nvPicPr>
        <p:blipFill rotWithShape="1">
          <a:blip r:embed="rId3"/>
          <a:srcRect t="12339" b="31394"/>
          <a:stretch/>
        </p:blipFill>
        <p:spPr>
          <a:xfrm>
            <a:off x="0" y="0"/>
            <a:ext cx="12188825"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Introduction</a:t>
            </a:r>
            <a:r>
              <a:rPr lang="en-US" baseline="30000" dirty="0">
                <a:solidFill>
                  <a:srgbClr val="0070C0"/>
                </a:solidFill>
              </a:rPr>
              <a:t> </a:t>
            </a:r>
            <a:r>
              <a:rPr lang="en-US" baseline="30000" dirty="0">
                <a:solidFill>
                  <a:srgbClr val="FFFF00"/>
                </a:solidFill>
              </a:rPr>
              <a:t>*</a:t>
            </a:r>
            <a:r>
              <a:rPr lang="en-US" baseline="30000" dirty="0">
                <a:solidFill>
                  <a:srgbClr val="0070C0"/>
                </a:solidFill>
              </a:rPr>
              <a:t> </a:t>
            </a:r>
            <a:endParaRPr dirty="0"/>
          </a:p>
        </p:txBody>
      </p:sp>
      <p:sp>
        <p:nvSpPr>
          <p:cNvPr id="22" name="TextBox 21">
            <a:extLst>
              <a:ext uri="{FF2B5EF4-FFF2-40B4-BE49-F238E27FC236}">
                <a16:creationId xmlns:a16="http://schemas.microsoft.com/office/drawing/2014/main" id="{AC6585B6-DD86-1DE9-4E6F-7F096A5A1F20}"/>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FFFF00"/>
                </a:solidFill>
              </a:rPr>
              <a:t>* finished adapter </a:t>
            </a:r>
            <a:r>
              <a:rPr lang="en-US" sz="1100" dirty="0">
                <a:solidFill>
                  <a:srgbClr val="FFFF00"/>
                </a:solidFill>
              </a:rPr>
              <a:t>(link in references) </a:t>
            </a:r>
          </a:p>
        </p:txBody>
      </p:sp>
    </p:spTree>
    <p:extLst>
      <p:ext uri="{BB962C8B-B14F-4D97-AF65-F5344CB8AC3E}">
        <p14:creationId xmlns:p14="http://schemas.microsoft.com/office/powerpoint/2010/main" val="140351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 </a:t>
            </a:r>
            <a:endParaRPr dirty="0"/>
          </a:p>
        </p:txBody>
      </p:sp>
      <p:sp>
        <p:nvSpPr>
          <p:cNvPr id="22" name="TextBox 21">
            <a:extLst>
              <a:ext uri="{FF2B5EF4-FFF2-40B4-BE49-F238E27FC236}">
                <a16:creationId xmlns:a16="http://schemas.microsoft.com/office/drawing/2014/main" id="{AC6585B6-DD86-1DE9-4E6F-7F096A5A1F20}"/>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finished adapter </a:t>
            </a:r>
            <a:r>
              <a:rPr lang="en-US" sz="1100" dirty="0">
                <a:solidFill>
                  <a:srgbClr val="0070C0"/>
                </a:solidFill>
              </a:rPr>
              <a:t>(link in references) </a:t>
            </a:r>
          </a:p>
        </p:txBody>
      </p:sp>
      <p:pic>
        <p:nvPicPr>
          <p:cNvPr id="7" name="Picture 6">
            <a:extLst>
              <a:ext uri="{FF2B5EF4-FFF2-40B4-BE49-F238E27FC236}">
                <a16:creationId xmlns:a16="http://schemas.microsoft.com/office/drawing/2014/main" id="{5BD64A9E-78C3-A218-ABC5-1CBEA92F1B2A}"/>
              </a:ext>
            </a:extLst>
          </p:cNvPr>
          <p:cNvPicPr>
            <a:picLocks noChangeAspect="1"/>
          </p:cNvPicPr>
          <p:nvPr/>
        </p:nvPicPr>
        <p:blipFill>
          <a:blip r:embed="rId3"/>
          <a:stretch>
            <a:fillRect/>
          </a:stretch>
        </p:blipFill>
        <p:spPr>
          <a:xfrm>
            <a:off x="6320975" y="985083"/>
            <a:ext cx="5412232" cy="5412232"/>
          </a:xfrm>
          <a:prstGeom prst="rect">
            <a:avLst/>
          </a:prstGeom>
        </p:spPr>
      </p:pic>
      <p:pic>
        <p:nvPicPr>
          <p:cNvPr id="9" name="Picture 8">
            <a:extLst>
              <a:ext uri="{FF2B5EF4-FFF2-40B4-BE49-F238E27FC236}">
                <a16:creationId xmlns:a16="http://schemas.microsoft.com/office/drawing/2014/main" id="{AC3E43D1-5DE6-974E-E095-D6EDC17935ED}"/>
              </a:ext>
            </a:extLst>
          </p:cNvPr>
          <p:cNvPicPr>
            <a:picLocks noChangeAspect="1"/>
          </p:cNvPicPr>
          <p:nvPr/>
        </p:nvPicPr>
        <p:blipFill>
          <a:blip r:embed="rId4"/>
          <a:stretch>
            <a:fillRect/>
          </a:stretch>
        </p:blipFill>
        <p:spPr>
          <a:xfrm>
            <a:off x="455374" y="985083"/>
            <a:ext cx="5412232" cy="5412232"/>
          </a:xfrm>
          <a:prstGeom prst="rect">
            <a:avLst/>
          </a:prstGeom>
        </p:spPr>
      </p:pic>
    </p:spTree>
    <p:extLst>
      <p:ext uri="{BB962C8B-B14F-4D97-AF65-F5344CB8AC3E}">
        <p14:creationId xmlns:p14="http://schemas.microsoft.com/office/powerpoint/2010/main" val="75359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Processes</a:t>
            </a:r>
            <a:endParaRPr dirty="0"/>
          </a:p>
        </p:txBody>
      </p:sp>
      <p:pic>
        <p:nvPicPr>
          <p:cNvPr id="3" name="Picture 2">
            <a:extLst>
              <a:ext uri="{FF2B5EF4-FFF2-40B4-BE49-F238E27FC236}">
                <a16:creationId xmlns:a16="http://schemas.microsoft.com/office/drawing/2014/main" id="{0BAA1728-8095-1350-00D8-E5BDF5A6DEEE}"/>
              </a:ext>
            </a:extLst>
          </p:cNvPr>
          <p:cNvPicPr>
            <a:picLocks noChangeAspect="1"/>
          </p:cNvPicPr>
          <p:nvPr/>
        </p:nvPicPr>
        <p:blipFill>
          <a:blip r:embed="rId3"/>
          <a:stretch>
            <a:fillRect/>
          </a:stretch>
        </p:blipFill>
        <p:spPr>
          <a:xfrm>
            <a:off x="541790" y="1238457"/>
            <a:ext cx="11105244" cy="5158859"/>
          </a:xfrm>
          <a:prstGeom prst="rect">
            <a:avLst/>
          </a:prstGeom>
        </p:spPr>
      </p:pic>
    </p:spTree>
    <p:extLst>
      <p:ext uri="{BB962C8B-B14F-4D97-AF65-F5344CB8AC3E}">
        <p14:creationId xmlns:p14="http://schemas.microsoft.com/office/powerpoint/2010/main" val="13179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a:t>
            </a:r>
            <a:endParaRPr dirty="0"/>
          </a:p>
        </p:txBody>
      </p:sp>
      <p:pic>
        <p:nvPicPr>
          <p:cNvPr id="3" name="Picture 2">
            <a:extLst>
              <a:ext uri="{FF2B5EF4-FFF2-40B4-BE49-F238E27FC236}">
                <a16:creationId xmlns:a16="http://schemas.microsoft.com/office/drawing/2014/main" id="{CF7911CA-BD91-2B1D-E1E2-3CF1A31DD553}"/>
              </a:ext>
            </a:extLst>
          </p:cNvPr>
          <p:cNvPicPr>
            <a:picLocks noChangeAspect="1"/>
          </p:cNvPicPr>
          <p:nvPr/>
        </p:nvPicPr>
        <p:blipFill>
          <a:blip r:embed="rId3"/>
          <a:stretch>
            <a:fillRect/>
          </a:stretch>
        </p:blipFill>
        <p:spPr>
          <a:xfrm>
            <a:off x="2456029" y="1160606"/>
            <a:ext cx="7781494" cy="4293989"/>
          </a:xfrm>
          <a:prstGeom prst="rect">
            <a:avLst/>
          </a:prstGeom>
        </p:spPr>
      </p:pic>
    </p:spTree>
    <p:extLst>
      <p:ext uri="{BB962C8B-B14F-4D97-AF65-F5344CB8AC3E}">
        <p14:creationId xmlns:p14="http://schemas.microsoft.com/office/powerpoint/2010/main" val="394240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9ED902CB-304F-742A-CA8D-44B919402E75}"/>
              </a:ext>
            </a:extLst>
          </p:cNvPr>
          <p:cNvPicPr>
            <a:picLocks noChangeAspect="1"/>
          </p:cNvPicPr>
          <p:nvPr/>
        </p:nvPicPr>
        <p:blipFill>
          <a:blip r:embed="rId3"/>
          <a:stretch>
            <a:fillRect/>
          </a:stretch>
        </p:blipFill>
        <p:spPr>
          <a:xfrm>
            <a:off x="1955525" y="572494"/>
            <a:ext cx="8277773" cy="596347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Processes Overlay</a:t>
            </a:r>
            <a:endParaRPr dirty="0"/>
          </a:p>
        </p:txBody>
      </p:sp>
    </p:spTree>
    <p:extLst>
      <p:ext uri="{BB962C8B-B14F-4D97-AF65-F5344CB8AC3E}">
        <p14:creationId xmlns:p14="http://schemas.microsoft.com/office/powerpoint/2010/main" val="104235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Use in 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38165142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118823</TotalTime>
  <Words>2318</Words>
  <Application>Microsoft Macintosh PowerPoint</Application>
  <PresentationFormat>Custom</PresentationFormat>
  <Paragraphs>287</Paragraphs>
  <Slides>25</Slides>
  <Notes>25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Courier New</vt:lpstr>
      <vt:lpstr>Arial</vt:lpstr>
      <vt:lpstr>Roboto Medium</vt:lpstr>
      <vt:lpstr>Roboto</vt:lpstr>
      <vt:lpstr>Merriweather Sans</vt:lpstr>
      <vt:lpstr>Calibri</vt:lpstr>
      <vt:lpstr>Roboto Light</vt:lpstr>
      <vt:lpstr>Poppins Medium</vt:lpstr>
      <vt:lpstr>Simple Light</vt:lpstr>
      <vt:lpstr>Motional Masters</vt:lpstr>
      <vt:lpstr>Motional Masters</vt:lpstr>
      <vt:lpstr>Supplier Cybersecurity Process Mapping</vt:lpstr>
      <vt:lpstr>Supply Chain Training Path</vt:lpstr>
      <vt:lpstr>Introduction *</vt:lpstr>
      <vt:lpstr>Introduction * </vt:lpstr>
      <vt:lpstr>Introduction * </vt:lpstr>
      <vt:lpstr>Supplier Processes</vt:lpstr>
      <vt:lpstr>AVCDL</vt:lpstr>
      <vt:lpstr>Supplier Processes Overlay</vt:lpstr>
      <vt:lpstr>Process Mapping Use in Supplier Selection</vt:lpstr>
      <vt:lpstr>Process Mapping Material</vt:lpstr>
      <vt:lpstr>Process Mapping Material</vt:lpstr>
      <vt:lpstr>Understanding the AVCDL Phase Requirements</vt:lpstr>
      <vt:lpstr>Understanding the AVCDL Phase Requirements</vt:lpstr>
      <vt:lpstr>Understanding the AVCDL Phase Requirements</vt:lpstr>
      <vt:lpstr>Process Mapping Documentation</vt:lpstr>
      <vt:lpstr>Process Mapping Documentation</vt:lpstr>
      <vt:lpstr>Supplier Cybersecurity Process Mapping Workflow</vt:lpstr>
      <vt:lpstr>Mapping Worksheet – 21434 to AVCDL Phase Requirements</vt:lpstr>
      <vt:lpstr>Mapping Worksheet – 21434 to Supplier Processes</vt:lpstr>
      <vt:lpstr>Mapping Worksheet - AVCDL to Supplier Processes</vt:lpstr>
      <vt:lpstr>Always Verify</vt:lpstr>
      <vt:lpstr>Always Verify</vt:lpstr>
      <vt:lpstr>AVCDL on GitHub</vt:lpstr>
      <vt:lpstr>Supply Chain Training Path – Next Steps</vt:lpstr>
      <vt:lpstr>References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Vendor Process Mapping</dc:title>
  <dc:subject>vendor process to AVCDL phase requirements mapping</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211</cp:revision>
  <cp:lastPrinted>2023-05-08T17:44:42Z</cp:lastPrinted>
  <dcterms:modified xsi:type="dcterms:W3CDTF">2023-05-12T17:21:17Z</dcterms:modified>
  <cp:category>cybersecurity</cp:category>
</cp:coreProperties>
</file>